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113" r:id="rId1"/>
  </p:sldMasterIdLst>
  <p:notesMasterIdLst>
    <p:notesMasterId r:id="rId24"/>
  </p:notesMasterIdLst>
  <p:handoutMasterIdLst>
    <p:handoutMasterId r:id="rId25"/>
  </p:handoutMasterIdLst>
  <p:sldIdLst>
    <p:sldId id="256" r:id="rId2"/>
    <p:sldId id="2972" r:id="rId3"/>
    <p:sldId id="2563" r:id="rId4"/>
    <p:sldId id="1797" r:id="rId5"/>
    <p:sldId id="1798" r:id="rId6"/>
    <p:sldId id="582" r:id="rId7"/>
    <p:sldId id="584" r:id="rId8"/>
    <p:sldId id="1799" r:id="rId9"/>
    <p:sldId id="1800" r:id="rId10"/>
    <p:sldId id="1803" r:id="rId11"/>
    <p:sldId id="281" r:id="rId12"/>
    <p:sldId id="2942" r:id="rId13"/>
    <p:sldId id="2943" r:id="rId14"/>
    <p:sldId id="2611" r:id="rId15"/>
    <p:sldId id="2609" r:id="rId16"/>
    <p:sldId id="2565" r:id="rId17"/>
    <p:sldId id="2610" r:id="rId18"/>
    <p:sldId id="2567" r:id="rId19"/>
    <p:sldId id="2566" r:id="rId20"/>
    <p:sldId id="2564" r:id="rId21"/>
    <p:sldId id="2612" r:id="rId22"/>
    <p:sldId id="2997" r:id="rId23"/>
  </p:sldIdLst>
  <p:sldSz cx="9144000" cy="6858000" type="screen4x3"/>
  <p:notesSz cx="6792913" cy="9925050"/>
  <p:defaultTextStyle>
    <a:defPPr>
      <a:defRPr lang="ja-JP"/>
    </a:defPPr>
    <a:lvl1pPr algn="l" defTabSz="1042988" rtl="0" eaLnBrk="0" fontAlgn="base" hangingPunct="0">
      <a:spcBef>
        <a:spcPct val="0"/>
      </a:spcBef>
      <a:spcAft>
        <a:spcPct val="0"/>
      </a:spcAft>
      <a:defRPr kumimoji="1" sz="2000" kern="1200">
        <a:solidFill>
          <a:schemeClr val="tx1"/>
        </a:solidFill>
        <a:latin typeface="Calibri" pitchFamily="34" charset="0"/>
        <a:ea typeface="ＭＳ Ｐゴシック" pitchFamily="50" charset="-128"/>
        <a:cs typeface="+mn-cs"/>
      </a:defRPr>
    </a:lvl1pPr>
    <a:lvl2pPr marL="520700" indent="-63500" algn="l" defTabSz="1042988" rtl="0" eaLnBrk="0" fontAlgn="base" hangingPunct="0">
      <a:spcBef>
        <a:spcPct val="0"/>
      </a:spcBef>
      <a:spcAft>
        <a:spcPct val="0"/>
      </a:spcAft>
      <a:defRPr kumimoji="1" sz="2000" kern="1200">
        <a:solidFill>
          <a:schemeClr val="tx1"/>
        </a:solidFill>
        <a:latin typeface="Calibri" pitchFamily="34" charset="0"/>
        <a:ea typeface="ＭＳ Ｐゴシック" pitchFamily="50" charset="-128"/>
        <a:cs typeface="+mn-cs"/>
      </a:defRPr>
    </a:lvl2pPr>
    <a:lvl3pPr marL="1042988" indent="-128588" algn="l" defTabSz="1042988" rtl="0" eaLnBrk="0" fontAlgn="base" hangingPunct="0">
      <a:spcBef>
        <a:spcPct val="0"/>
      </a:spcBef>
      <a:spcAft>
        <a:spcPct val="0"/>
      </a:spcAft>
      <a:defRPr kumimoji="1" sz="2000" kern="1200">
        <a:solidFill>
          <a:schemeClr val="tx1"/>
        </a:solidFill>
        <a:latin typeface="Calibri" pitchFamily="34" charset="0"/>
        <a:ea typeface="ＭＳ Ｐゴシック" pitchFamily="50" charset="-128"/>
        <a:cs typeface="+mn-cs"/>
      </a:defRPr>
    </a:lvl3pPr>
    <a:lvl4pPr marL="1563688" indent="-192088" algn="l" defTabSz="1042988" rtl="0" eaLnBrk="0" fontAlgn="base" hangingPunct="0">
      <a:spcBef>
        <a:spcPct val="0"/>
      </a:spcBef>
      <a:spcAft>
        <a:spcPct val="0"/>
      </a:spcAft>
      <a:defRPr kumimoji="1" sz="2000" kern="1200">
        <a:solidFill>
          <a:schemeClr val="tx1"/>
        </a:solidFill>
        <a:latin typeface="Calibri" pitchFamily="34" charset="0"/>
        <a:ea typeface="ＭＳ Ｐゴシック" pitchFamily="50" charset="-128"/>
        <a:cs typeface="+mn-cs"/>
      </a:defRPr>
    </a:lvl4pPr>
    <a:lvl5pPr marL="2085975" indent="-257175" algn="l" defTabSz="1042988" rtl="0" eaLnBrk="0" fontAlgn="base" hangingPunct="0">
      <a:spcBef>
        <a:spcPct val="0"/>
      </a:spcBef>
      <a:spcAft>
        <a:spcPct val="0"/>
      </a:spcAft>
      <a:defRPr kumimoji="1" sz="20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2000" kern="1200">
        <a:solidFill>
          <a:schemeClr val="tx1"/>
        </a:solidFill>
        <a:latin typeface="Calibri" pitchFamily="34" charset="0"/>
        <a:ea typeface="ＭＳ Ｐゴシック" pitchFamily="50" charset="-128"/>
        <a:cs typeface="+mn-cs"/>
      </a:defRPr>
    </a:lvl6pPr>
    <a:lvl7pPr marL="2743200" algn="l" defTabSz="914400" rtl="0" eaLnBrk="1" latinLnBrk="0" hangingPunct="1">
      <a:defRPr kumimoji="1" sz="2000" kern="1200">
        <a:solidFill>
          <a:schemeClr val="tx1"/>
        </a:solidFill>
        <a:latin typeface="Calibri" pitchFamily="34" charset="0"/>
        <a:ea typeface="ＭＳ Ｐゴシック" pitchFamily="50" charset="-128"/>
        <a:cs typeface="+mn-cs"/>
      </a:defRPr>
    </a:lvl7pPr>
    <a:lvl8pPr marL="3200400" algn="l" defTabSz="914400" rtl="0" eaLnBrk="1" latinLnBrk="0" hangingPunct="1">
      <a:defRPr kumimoji="1" sz="2000" kern="1200">
        <a:solidFill>
          <a:schemeClr val="tx1"/>
        </a:solidFill>
        <a:latin typeface="Calibri" pitchFamily="34" charset="0"/>
        <a:ea typeface="ＭＳ Ｐゴシック" pitchFamily="50" charset="-128"/>
        <a:cs typeface="+mn-cs"/>
      </a:defRPr>
    </a:lvl8pPr>
    <a:lvl9pPr marL="3657600" algn="l" defTabSz="914400" rtl="0" eaLnBrk="1" latinLnBrk="0" hangingPunct="1">
      <a:defRPr kumimoji="1" sz="2000" kern="1200">
        <a:solidFill>
          <a:schemeClr val="tx1"/>
        </a:solidFill>
        <a:latin typeface="Calibri"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1" userDrawn="1">
          <p15:clr>
            <a:srgbClr val="A4A3A4"/>
          </p15:clr>
        </p15:guide>
        <p15:guide id="3" orient="horz" pos="3126" userDrawn="1">
          <p15:clr>
            <a:srgbClr val="A4A3A4"/>
          </p15:clr>
        </p15:guide>
        <p15:guide id="4"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8F8F8"/>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646" autoAdjust="0"/>
    <p:restoredTop sz="93834" autoAdjust="0"/>
  </p:normalViewPr>
  <p:slideViewPr>
    <p:cSldViewPr>
      <p:cViewPr varScale="1">
        <p:scale>
          <a:sx n="69" d="100"/>
          <a:sy n="69" d="100"/>
        </p:scale>
        <p:origin x="708" y="44"/>
      </p:cViewPr>
      <p:guideLst>
        <p:guide orient="horz" pos="2160"/>
        <p:guide pos="2880"/>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100" d="100"/>
        <a:sy n="100" d="100"/>
      </p:scale>
      <p:origin x="0" y="-7590"/>
    </p:cViewPr>
  </p:sorterViewPr>
  <p:notesViewPr>
    <p:cSldViewPr>
      <p:cViewPr>
        <p:scale>
          <a:sx n="40" d="100"/>
          <a:sy n="40" d="100"/>
        </p:scale>
        <p:origin x="-4866" y="-1500"/>
      </p:cViewPr>
      <p:guideLst>
        <p:guide orient="horz" pos="3108"/>
        <p:guide pos="2121"/>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D9E796-6036-6446-94D2-C767A520DBA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69D2073C-B01E-2F41-AA20-BDDDF3710BFC}">
      <dgm:prSet/>
      <dgm:spPr/>
      <dgm:t>
        <a:bodyPr/>
        <a:lstStyle/>
        <a:p>
          <a:r>
            <a:rPr kumimoji="1" lang="ja-JP" b="0"/>
            <a:t>裁判例</a:t>
          </a:r>
          <a:r>
            <a:rPr kumimoji="1" lang="ja-JP" altLang="en-US" b="0"/>
            <a:t>①</a:t>
          </a:r>
          <a:r>
            <a:rPr kumimoji="1" lang="ja-JP" b="0"/>
            <a:t>　日本ビューホテル事件・東京地判</a:t>
          </a:r>
          <a:r>
            <a:rPr kumimoji="1" lang="en-US" b="0" dirty="0"/>
            <a:t>H30.11.21</a:t>
          </a:r>
          <a:endParaRPr lang="ja-JP"/>
        </a:p>
      </dgm:t>
    </dgm:pt>
    <dgm:pt modelId="{614AB444-4F1B-A049-8071-3A0156808A7B}" type="parTrans" cxnId="{40512C31-A7C0-9247-B93F-16AC30CEF924}">
      <dgm:prSet/>
      <dgm:spPr/>
      <dgm:t>
        <a:bodyPr/>
        <a:lstStyle/>
        <a:p>
          <a:endParaRPr kumimoji="1" lang="ja-JP" altLang="en-US"/>
        </a:p>
      </dgm:t>
    </dgm:pt>
    <dgm:pt modelId="{07DF57A7-42E2-FC4C-9F38-EFD12243BD3E}" type="sibTrans" cxnId="{40512C31-A7C0-9247-B93F-16AC30CEF924}">
      <dgm:prSet/>
      <dgm:spPr/>
      <dgm:t>
        <a:bodyPr/>
        <a:lstStyle/>
        <a:p>
          <a:endParaRPr kumimoji="1" lang="ja-JP" altLang="en-US"/>
        </a:p>
      </dgm:t>
    </dgm:pt>
    <dgm:pt modelId="{8FB364A7-E42B-5047-A9D9-8F0AA7839E29}">
      <dgm:prSet/>
      <dgm:spPr/>
      <dgm:t>
        <a:bodyPr/>
        <a:lstStyle/>
        <a:p>
          <a:r>
            <a:rPr kumimoji="1" lang="ja-JP" b="0" dirty="0"/>
            <a:t>正社員の年俸と定年後臨時・嘱託社員の「基本給・時間給」の相違（５０</a:t>
          </a:r>
          <a:r>
            <a:rPr kumimoji="1" lang="en-US" b="0" dirty="0"/>
            <a:t>〜</a:t>
          </a:r>
          <a:r>
            <a:rPr kumimoji="1" lang="ja-JP" b="0" dirty="0"/>
            <a:t>５４％）について、「不合理でない」と判断した事例</a:t>
          </a:r>
          <a:br>
            <a:rPr kumimoji="1" lang="en-US" altLang="ja-JP" b="0" dirty="0"/>
          </a:br>
          <a:r>
            <a:rPr kumimoji="1" lang="ja-JP" b="0" dirty="0"/>
            <a:t>業務の内容及び責任の程度について、</a:t>
          </a:r>
          <a:endParaRPr lang="ja-JP" dirty="0"/>
        </a:p>
      </dgm:t>
    </dgm:pt>
    <dgm:pt modelId="{EF5C72D9-C6D9-3040-A25B-344A8F02CA1D}" type="parTrans" cxnId="{CBFD346C-A16D-6B4D-940A-28DCDE7CBAC9}">
      <dgm:prSet/>
      <dgm:spPr/>
      <dgm:t>
        <a:bodyPr/>
        <a:lstStyle/>
        <a:p>
          <a:endParaRPr kumimoji="1" lang="ja-JP" altLang="en-US"/>
        </a:p>
      </dgm:t>
    </dgm:pt>
    <dgm:pt modelId="{91AFBF03-325F-4541-8AA6-2899DC3AB238}" type="sibTrans" cxnId="{CBFD346C-A16D-6B4D-940A-28DCDE7CBAC9}">
      <dgm:prSet/>
      <dgm:spPr/>
      <dgm:t>
        <a:bodyPr/>
        <a:lstStyle/>
        <a:p>
          <a:endParaRPr kumimoji="1" lang="ja-JP" altLang="en-US"/>
        </a:p>
      </dgm:t>
    </dgm:pt>
    <dgm:pt modelId="{79584E7D-FB4C-A049-AE05-19D8AA9BABFF}">
      <dgm:prSet/>
      <dgm:spPr/>
      <dgm:t>
        <a:bodyPr/>
        <a:lstStyle/>
        <a:p>
          <a:r>
            <a:rPr kumimoji="1" lang="ja-JP" b="0" dirty="0"/>
            <a:t>「</a:t>
          </a:r>
          <a:r>
            <a:rPr kumimoji="1" lang="ja-JP" b="1" dirty="0"/>
            <a:t>役職定年後かつ定年退職前の原告の業務</a:t>
          </a:r>
          <a:r>
            <a:rPr kumimoji="1" lang="ja-JP" b="0" dirty="0"/>
            <a:t>は，人事考課等に影響する売上目標を課せられるという状況下における営業活動業務に加え，非ラインの管理職として支配人等のラインの管理職を補佐する地位において，オーダーシートの承認や顧客からのクレーム対応などの相応の責任を伴う業務もその内容となっていた</a:t>
          </a:r>
          <a:r>
            <a:rPr kumimoji="1" lang="ja-JP" altLang="en-US" b="0" dirty="0"/>
            <a:t>」</a:t>
          </a:r>
          <a:endParaRPr lang="ja-JP" dirty="0"/>
        </a:p>
      </dgm:t>
    </dgm:pt>
    <dgm:pt modelId="{0B633EE3-701A-AD4E-B854-D2D6D6AE6512}" type="parTrans" cxnId="{15390481-5BBE-FC4E-8894-4A02E4DC72A5}">
      <dgm:prSet/>
      <dgm:spPr/>
      <dgm:t>
        <a:bodyPr/>
        <a:lstStyle/>
        <a:p>
          <a:endParaRPr kumimoji="1" lang="ja-JP" altLang="en-US"/>
        </a:p>
      </dgm:t>
    </dgm:pt>
    <dgm:pt modelId="{916F89CB-8DE8-C64B-A2EB-4E023AFF4F34}" type="sibTrans" cxnId="{15390481-5BBE-FC4E-8894-4A02E4DC72A5}">
      <dgm:prSet/>
      <dgm:spPr/>
      <dgm:t>
        <a:bodyPr/>
        <a:lstStyle/>
        <a:p>
          <a:endParaRPr kumimoji="1" lang="ja-JP" altLang="en-US"/>
        </a:p>
      </dgm:t>
    </dgm:pt>
    <dgm:pt modelId="{1DB4987F-B10C-8E46-AC4D-A3F3D7B1DCCE}">
      <dgm:prSet/>
      <dgm:spPr/>
      <dgm:t>
        <a:bodyPr/>
        <a:lstStyle/>
        <a:p>
          <a:r>
            <a:rPr kumimoji="1" lang="ja-JP" b="0" dirty="0"/>
            <a:t>「</a:t>
          </a:r>
          <a:r>
            <a:rPr kumimoji="1" lang="ja-JP" b="1" dirty="0"/>
            <a:t>正社員，嘱託社員及び臨時社員</a:t>
          </a:r>
          <a:r>
            <a:rPr kumimoji="1" lang="ja-JP" b="0" dirty="0"/>
            <a:t>は，いずれも就業規則上は配転等の可能性があるといえる。しかしながら，その事業所間の異動を伴う配転の運用の実際を見ると，正社員については，実際に同配転が実施されるなど同配転の蓋然性が認められる</a:t>
          </a:r>
          <a:r>
            <a:rPr kumimoji="1" lang="ja-JP" altLang="en-US" b="0" dirty="0"/>
            <a:t>」</a:t>
          </a:r>
          <a:endParaRPr lang="ja-JP" dirty="0"/>
        </a:p>
      </dgm:t>
    </dgm:pt>
    <dgm:pt modelId="{F98CC024-ED46-AA4A-9A04-BCD0E4ADDF07}" type="parTrans" cxnId="{29099A2E-9E6F-DF4F-B11F-7BD04C48E6E2}">
      <dgm:prSet/>
      <dgm:spPr/>
      <dgm:t>
        <a:bodyPr/>
        <a:lstStyle/>
        <a:p>
          <a:endParaRPr kumimoji="1" lang="ja-JP" altLang="en-US"/>
        </a:p>
      </dgm:t>
    </dgm:pt>
    <dgm:pt modelId="{8AC224B7-D0F9-1F47-AB9A-BB43E1B40C8A}" type="sibTrans" cxnId="{29099A2E-9E6F-DF4F-B11F-7BD04C48E6E2}">
      <dgm:prSet/>
      <dgm:spPr/>
      <dgm:t>
        <a:bodyPr/>
        <a:lstStyle/>
        <a:p>
          <a:endParaRPr kumimoji="1" lang="ja-JP" altLang="en-US"/>
        </a:p>
      </dgm:t>
    </dgm:pt>
    <dgm:pt modelId="{5D7C3D4F-4B87-6442-9793-7403DCFE879C}">
      <dgm:prSet/>
      <dgm:spPr/>
      <dgm:t>
        <a:bodyPr/>
        <a:lstStyle/>
        <a:p>
          <a:r>
            <a:rPr kumimoji="1" lang="ja-JP" altLang="en-US" b="0" dirty="0"/>
            <a:t>「</a:t>
          </a:r>
          <a:r>
            <a:rPr kumimoji="1" lang="ja-JP" b="0" dirty="0"/>
            <a:t>一方で，</a:t>
          </a:r>
          <a:r>
            <a:rPr kumimoji="1" lang="ja-JP" b="1" dirty="0"/>
            <a:t>定年退職後の原告の業務</a:t>
          </a:r>
          <a:r>
            <a:rPr kumimoji="1" lang="ja-JP" b="0" dirty="0"/>
            <a:t>は，営業活動業務のみに限定され，しかもその業務も売上目標が達成できない場合には人事考課等に影響するという人事上の負担が正社員よりも軽減されていたのであるから，業務内容及びその責任の程度は大きく異なっていたということができる。」</a:t>
          </a:r>
          <a:br>
            <a:rPr kumimoji="1" lang="en-US" altLang="ja-JP" b="0" dirty="0"/>
          </a:br>
          <a:br>
            <a:rPr kumimoji="1" lang="en-US" altLang="ja-JP" b="0" dirty="0"/>
          </a:br>
          <a:r>
            <a:rPr kumimoji="1" lang="ja-JP" b="0" dirty="0"/>
            <a:t>職務・配置の変更の範囲について</a:t>
          </a:r>
          <a:endParaRPr lang="ja-JP" dirty="0"/>
        </a:p>
      </dgm:t>
    </dgm:pt>
    <dgm:pt modelId="{5F122C77-2854-B945-9342-9132BC15E322}" type="parTrans" cxnId="{0C4B68C1-5794-7D40-B389-F2713D365664}">
      <dgm:prSet/>
      <dgm:spPr/>
      <dgm:t>
        <a:bodyPr/>
        <a:lstStyle/>
        <a:p>
          <a:endParaRPr kumimoji="1" lang="ja-JP" altLang="en-US"/>
        </a:p>
      </dgm:t>
    </dgm:pt>
    <dgm:pt modelId="{09E71519-4363-C843-8281-84E4F6FA25E0}" type="sibTrans" cxnId="{0C4B68C1-5794-7D40-B389-F2713D365664}">
      <dgm:prSet/>
      <dgm:spPr/>
      <dgm:t>
        <a:bodyPr/>
        <a:lstStyle/>
        <a:p>
          <a:endParaRPr kumimoji="1" lang="ja-JP" altLang="en-US"/>
        </a:p>
      </dgm:t>
    </dgm:pt>
    <dgm:pt modelId="{63903FBE-D9EA-9C41-AC83-1C9F509E9FBC}">
      <dgm:prSet/>
      <dgm:spPr/>
      <dgm:t>
        <a:bodyPr/>
        <a:lstStyle/>
        <a:p>
          <a:r>
            <a:rPr kumimoji="1" lang="ja-JP" altLang="en-US" b="0"/>
            <a:t>「</a:t>
          </a:r>
          <a:r>
            <a:rPr kumimoji="1" lang="ja-JP" b="1"/>
            <a:t>嘱託社員及び臨時社員</a:t>
          </a:r>
          <a:r>
            <a:rPr kumimoji="1" lang="ja-JP" b="0"/>
            <a:t>については，一部の例外を除いて同配転の実績がないなど同配転は現実味に乏しく，運用上原則として予定されていないということができる。」</a:t>
          </a:r>
          <a:br>
            <a:rPr kumimoji="1" lang="ja-JP" b="0"/>
          </a:br>
          <a:r>
            <a:rPr kumimoji="1" lang="ja-JP" b="0"/>
            <a:t>　</a:t>
          </a:r>
          <a:endParaRPr lang="ja-JP"/>
        </a:p>
      </dgm:t>
    </dgm:pt>
    <dgm:pt modelId="{8DB66523-C0B6-354E-90DE-AE87C68BCA7A}" type="parTrans" cxnId="{845FFC82-007E-0D42-A1F6-667F3CE08ABE}">
      <dgm:prSet/>
      <dgm:spPr/>
      <dgm:t>
        <a:bodyPr/>
        <a:lstStyle/>
        <a:p>
          <a:endParaRPr kumimoji="1" lang="ja-JP" altLang="en-US"/>
        </a:p>
      </dgm:t>
    </dgm:pt>
    <dgm:pt modelId="{24B91C10-3E6E-2340-8F5A-827AE0FF2223}" type="sibTrans" cxnId="{845FFC82-007E-0D42-A1F6-667F3CE08ABE}">
      <dgm:prSet/>
      <dgm:spPr/>
      <dgm:t>
        <a:bodyPr/>
        <a:lstStyle/>
        <a:p>
          <a:endParaRPr kumimoji="1" lang="ja-JP" altLang="en-US"/>
        </a:p>
      </dgm:t>
    </dgm:pt>
    <dgm:pt modelId="{B71061A2-E8A1-FB43-A4B5-A481046E3B89}" type="pres">
      <dgm:prSet presAssocID="{B9D9E796-6036-6446-94D2-C767A520DBA0}" presName="linear" presStyleCnt="0">
        <dgm:presLayoutVars>
          <dgm:animLvl val="lvl"/>
          <dgm:resizeHandles val="exact"/>
        </dgm:presLayoutVars>
      </dgm:prSet>
      <dgm:spPr/>
    </dgm:pt>
    <dgm:pt modelId="{6040540B-2281-0340-B454-66086DD90963}" type="pres">
      <dgm:prSet presAssocID="{69D2073C-B01E-2F41-AA20-BDDDF3710BFC}" presName="parentText" presStyleLbl="node1" presStyleIdx="0" presStyleCnt="1" custLinFactNeighborX="303" custLinFactNeighborY="-206">
        <dgm:presLayoutVars>
          <dgm:chMax val="0"/>
          <dgm:bulletEnabled val="1"/>
        </dgm:presLayoutVars>
      </dgm:prSet>
      <dgm:spPr/>
    </dgm:pt>
    <dgm:pt modelId="{6A749595-A02F-1147-B911-F860CFD7DD66}" type="pres">
      <dgm:prSet presAssocID="{69D2073C-B01E-2F41-AA20-BDDDF3710BFC}" presName="childText" presStyleLbl="revTx" presStyleIdx="0" presStyleCnt="1" custScaleY="105660">
        <dgm:presLayoutVars>
          <dgm:bulletEnabled val="1"/>
        </dgm:presLayoutVars>
      </dgm:prSet>
      <dgm:spPr/>
    </dgm:pt>
  </dgm:ptLst>
  <dgm:cxnLst>
    <dgm:cxn modelId="{29099A2E-9E6F-DF4F-B11F-7BD04C48E6E2}" srcId="{69D2073C-B01E-2F41-AA20-BDDDF3710BFC}" destId="{1DB4987F-B10C-8E46-AC4D-A3F3D7B1DCCE}" srcOrd="3" destOrd="0" parTransId="{F98CC024-ED46-AA4A-9A04-BCD0E4ADDF07}" sibTransId="{8AC224B7-D0F9-1F47-AB9A-BB43E1B40C8A}"/>
    <dgm:cxn modelId="{40512C31-A7C0-9247-B93F-16AC30CEF924}" srcId="{B9D9E796-6036-6446-94D2-C767A520DBA0}" destId="{69D2073C-B01E-2F41-AA20-BDDDF3710BFC}" srcOrd="0" destOrd="0" parTransId="{614AB444-4F1B-A049-8071-3A0156808A7B}" sibTransId="{07DF57A7-42E2-FC4C-9F38-EFD12243BD3E}"/>
    <dgm:cxn modelId="{439AB668-B60D-884D-B9EB-CE335BF0EB79}" type="presOf" srcId="{63903FBE-D9EA-9C41-AC83-1C9F509E9FBC}" destId="{6A749595-A02F-1147-B911-F860CFD7DD66}" srcOrd="0" destOrd="4" presId="urn:microsoft.com/office/officeart/2005/8/layout/vList2"/>
    <dgm:cxn modelId="{B593AD49-52CC-F945-B4F0-7A59BD8776C1}" type="presOf" srcId="{69D2073C-B01E-2F41-AA20-BDDDF3710BFC}" destId="{6040540B-2281-0340-B454-66086DD90963}" srcOrd="0" destOrd="0" presId="urn:microsoft.com/office/officeart/2005/8/layout/vList2"/>
    <dgm:cxn modelId="{CBFD346C-A16D-6B4D-940A-28DCDE7CBAC9}" srcId="{69D2073C-B01E-2F41-AA20-BDDDF3710BFC}" destId="{8FB364A7-E42B-5047-A9D9-8F0AA7839E29}" srcOrd="0" destOrd="0" parTransId="{EF5C72D9-C6D9-3040-A25B-344A8F02CA1D}" sibTransId="{91AFBF03-325F-4541-8AA6-2899DC3AB238}"/>
    <dgm:cxn modelId="{9EF14958-E454-A041-8EF4-8B0DDCF1CB80}" type="presOf" srcId="{79584E7D-FB4C-A049-AE05-19D8AA9BABFF}" destId="{6A749595-A02F-1147-B911-F860CFD7DD66}" srcOrd="0" destOrd="1" presId="urn:microsoft.com/office/officeart/2005/8/layout/vList2"/>
    <dgm:cxn modelId="{A05E8859-E71C-794F-A79D-34CBB075A942}" type="presOf" srcId="{8FB364A7-E42B-5047-A9D9-8F0AA7839E29}" destId="{6A749595-A02F-1147-B911-F860CFD7DD66}" srcOrd="0" destOrd="0" presId="urn:microsoft.com/office/officeart/2005/8/layout/vList2"/>
    <dgm:cxn modelId="{15390481-5BBE-FC4E-8894-4A02E4DC72A5}" srcId="{69D2073C-B01E-2F41-AA20-BDDDF3710BFC}" destId="{79584E7D-FB4C-A049-AE05-19D8AA9BABFF}" srcOrd="1" destOrd="0" parTransId="{0B633EE3-701A-AD4E-B854-D2D6D6AE6512}" sibTransId="{916F89CB-8DE8-C64B-A2EB-4E023AFF4F34}"/>
    <dgm:cxn modelId="{845FFC82-007E-0D42-A1F6-667F3CE08ABE}" srcId="{69D2073C-B01E-2F41-AA20-BDDDF3710BFC}" destId="{63903FBE-D9EA-9C41-AC83-1C9F509E9FBC}" srcOrd="4" destOrd="0" parTransId="{8DB66523-C0B6-354E-90DE-AE87C68BCA7A}" sibTransId="{24B91C10-3E6E-2340-8F5A-827AE0FF2223}"/>
    <dgm:cxn modelId="{418D5C96-458A-0D4F-9719-9E84652504BF}" type="presOf" srcId="{5D7C3D4F-4B87-6442-9793-7403DCFE879C}" destId="{6A749595-A02F-1147-B911-F860CFD7DD66}" srcOrd="0" destOrd="2" presId="urn:microsoft.com/office/officeart/2005/8/layout/vList2"/>
    <dgm:cxn modelId="{D7F2709C-B651-974A-83F9-C9053D996485}" type="presOf" srcId="{B9D9E796-6036-6446-94D2-C767A520DBA0}" destId="{B71061A2-E8A1-FB43-A4B5-A481046E3B89}" srcOrd="0" destOrd="0" presId="urn:microsoft.com/office/officeart/2005/8/layout/vList2"/>
    <dgm:cxn modelId="{0C4B68C1-5794-7D40-B389-F2713D365664}" srcId="{69D2073C-B01E-2F41-AA20-BDDDF3710BFC}" destId="{5D7C3D4F-4B87-6442-9793-7403DCFE879C}" srcOrd="2" destOrd="0" parTransId="{5F122C77-2854-B945-9342-9132BC15E322}" sibTransId="{09E71519-4363-C843-8281-84E4F6FA25E0}"/>
    <dgm:cxn modelId="{E1E44CC1-5281-4F46-9E1B-13A308531B4A}" type="presOf" srcId="{1DB4987F-B10C-8E46-AC4D-A3F3D7B1DCCE}" destId="{6A749595-A02F-1147-B911-F860CFD7DD66}" srcOrd="0" destOrd="3" presId="urn:microsoft.com/office/officeart/2005/8/layout/vList2"/>
    <dgm:cxn modelId="{F75C4FDC-BDCB-3A4D-ABB8-415490EE20A3}" type="presParOf" srcId="{B71061A2-E8A1-FB43-A4B5-A481046E3B89}" destId="{6040540B-2281-0340-B454-66086DD90963}" srcOrd="0" destOrd="0" presId="urn:microsoft.com/office/officeart/2005/8/layout/vList2"/>
    <dgm:cxn modelId="{4FCC7546-C38B-5A45-8FB9-98EFA6FC8BF6}" type="presParOf" srcId="{B71061A2-E8A1-FB43-A4B5-A481046E3B89}" destId="{6A749595-A02F-1147-B911-F860CFD7DD66}"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AFE0D9A-3EA1-B649-9EC3-1F5F04FD7F6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2DB42D01-990D-F344-B10B-B8F64588C4B2}">
      <dgm:prSet/>
      <dgm:spPr/>
      <dgm:t>
        <a:bodyPr/>
        <a:lstStyle/>
        <a:p>
          <a:r>
            <a:rPr kumimoji="1" lang="ja-JP" b="0"/>
            <a:t>裁判例②　学究社事件・東京地裁立川支部判</a:t>
          </a:r>
          <a:r>
            <a:rPr kumimoji="1" lang="en-US" b="0" dirty="0"/>
            <a:t>H30.1.29</a:t>
          </a:r>
          <a:endParaRPr lang="ja-JP"/>
        </a:p>
      </dgm:t>
    </dgm:pt>
    <dgm:pt modelId="{482A5931-ADB3-9E40-B9E9-4EA0258EC4DB}" type="parTrans" cxnId="{B4FE3BE0-47F0-F948-9D55-EB47D452F760}">
      <dgm:prSet/>
      <dgm:spPr/>
      <dgm:t>
        <a:bodyPr/>
        <a:lstStyle/>
        <a:p>
          <a:endParaRPr kumimoji="1" lang="ja-JP" altLang="en-US"/>
        </a:p>
      </dgm:t>
    </dgm:pt>
    <dgm:pt modelId="{0CC40D5B-8598-124E-B5AF-79C40E56F6ED}" type="sibTrans" cxnId="{B4FE3BE0-47F0-F948-9D55-EB47D452F760}">
      <dgm:prSet/>
      <dgm:spPr/>
      <dgm:t>
        <a:bodyPr/>
        <a:lstStyle/>
        <a:p>
          <a:endParaRPr kumimoji="1" lang="ja-JP" altLang="en-US"/>
        </a:p>
      </dgm:t>
    </dgm:pt>
    <dgm:pt modelId="{1BF5190A-1D66-B041-8C71-61341945027E}">
      <dgm:prSet custT="1"/>
      <dgm:spPr/>
      <dgm:t>
        <a:bodyPr/>
        <a:lstStyle/>
        <a:p>
          <a:r>
            <a:rPr kumimoji="1" lang="ja-JP" sz="1600" b="0" dirty="0">
              <a:latin typeface="+mn-ea"/>
              <a:ea typeface="+mn-ea"/>
            </a:rPr>
            <a:t>嘱託社員（時間講師）の時給単価が正社員（専任講師）の３０</a:t>
          </a:r>
          <a:r>
            <a:rPr kumimoji="1" lang="en-US" sz="1600" b="0" dirty="0">
              <a:latin typeface="+mn-ea"/>
              <a:ea typeface="+mn-ea"/>
            </a:rPr>
            <a:t>〜</a:t>
          </a:r>
          <a:r>
            <a:rPr kumimoji="1" lang="ja-JP" sz="1600" b="0" dirty="0">
              <a:latin typeface="+mn-ea"/>
              <a:ea typeface="+mn-ea"/>
            </a:rPr>
            <a:t>４０％となることについて、不合理でないと判断した事例</a:t>
          </a:r>
          <a:br>
            <a:rPr kumimoji="1" lang="en-US" altLang="ja-JP" sz="1600" b="0" dirty="0">
              <a:latin typeface="+mn-ea"/>
              <a:ea typeface="+mn-ea"/>
            </a:rPr>
          </a:br>
          <a:r>
            <a:rPr kumimoji="1" lang="ja-JP" altLang="en-US" sz="1600" b="0" dirty="0">
              <a:latin typeface="+mn-ea"/>
              <a:ea typeface="+mn-ea"/>
            </a:rPr>
            <a:t>職務範囲について、</a:t>
          </a:r>
          <a:endParaRPr lang="ja-JP" sz="1600" dirty="0">
            <a:latin typeface="+mn-ea"/>
            <a:ea typeface="+mn-ea"/>
          </a:endParaRPr>
        </a:p>
      </dgm:t>
    </dgm:pt>
    <dgm:pt modelId="{8F99D17F-60AB-5D4D-BF94-3DE061624B2E}" type="parTrans" cxnId="{91EBA159-40BD-5340-9C9D-B4FD617834A6}">
      <dgm:prSet/>
      <dgm:spPr/>
      <dgm:t>
        <a:bodyPr/>
        <a:lstStyle/>
        <a:p>
          <a:endParaRPr kumimoji="1" lang="ja-JP" altLang="en-US"/>
        </a:p>
      </dgm:t>
    </dgm:pt>
    <dgm:pt modelId="{B017FB8A-090F-3442-9314-C67E7188E39B}" type="sibTrans" cxnId="{91EBA159-40BD-5340-9C9D-B4FD617834A6}">
      <dgm:prSet/>
      <dgm:spPr/>
      <dgm:t>
        <a:bodyPr/>
        <a:lstStyle/>
        <a:p>
          <a:endParaRPr kumimoji="1" lang="ja-JP" altLang="en-US"/>
        </a:p>
      </dgm:t>
    </dgm:pt>
    <dgm:pt modelId="{4B308455-31D6-1E49-B1CA-893F24898CEF}">
      <dgm:prSet custT="1"/>
      <dgm:spPr/>
      <dgm:t>
        <a:bodyPr/>
        <a:lstStyle/>
        <a:p>
          <a:r>
            <a:rPr kumimoji="1" lang="ja-JP" altLang="en-US" sz="1600" b="0" dirty="0">
              <a:latin typeface="+mn-ea"/>
              <a:ea typeface="+mn-ea"/>
            </a:rPr>
            <a:t>「原告は，定年前は専任講師であったのに対し，定年後の再雇用においては時間講師であり，その権利義務には相違がある」</a:t>
          </a:r>
          <a:endParaRPr lang="ja-JP" altLang="en-US" sz="1600" dirty="0">
            <a:latin typeface="+mn-ea"/>
            <a:ea typeface="+mn-ea"/>
          </a:endParaRPr>
        </a:p>
      </dgm:t>
    </dgm:pt>
    <dgm:pt modelId="{30931C0B-8A9D-8347-8768-B6B059BA43A0}" type="parTrans" cxnId="{7668E827-D88D-9A4B-ABD0-72948F6A069A}">
      <dgm:prSet/>
      <dgm:spPr/>
      <dgm:t>
        <a:bodyPr/>
        <a:lstStyle/>
        <a:p>
          <a:endParaRPr kumimoji="1" lang="ja-JP" altLang="en-US"/>
        </a:p>
      </dgm:t>
    </dgm:pt>
    <dgm:pt modelId="{3383E885-97EC-964B-85BE-D7875C1A8C26}" type="sibTrans" cxnId="{7668E827-D88D-9A4B-ABD0-72948F6A069A}">
      <dgm:prSet/>
      <dgm:spPr/>
      <dgm:t>
        <a:bodyPr/>
        <a:lstStyle/>
        <a:p>
          <a:endParaRPr kumimoji="1" lang="ja-JP" altLang="en-US"/>
        </a:p>
      </dgm:t>
    </dgm:pt>
    <dgm:pt modelId="{B47913AB-F205-C540-B1F9-6923DCB17881}">
      <dgm:prSet custT="1"/>
      <dgm:spPr/>
      <dgm:t>
        <a:bodyPr/>
        <a:lstStyle/>
        <a:p>
          <a:r>
            <a:rPr kumimoji="1" lang="ja-JP" altLang="en-US" sz="1600" b="0" dirty="0">
              <a:latin typeface="+mn-ea"/>
              <a:ea typeface="+mn-ea"/>
            </a:rPr>
            <a:t>「勤務内容についてみても，再雇用契約に基づく時間講師としての勤務は，原則として授業のみを担当するものであり，例外的に上司の指示がある場合に父母面談や入試応援などを含む生徒・保護者への対応を行い，担当した授業のコマ数ないし実施した内容により，事務給（時給換算）が支給されるものであることが認められる。」</a:t>
          </a:r>
          <a:endParaRPr lang="ja-JP" altLang="en-US" sz="1600" dirty="0">
            <a:latin typeface="+mn-ea"/>
            <a:ea typeface="+mn-ea"/>
          </a:endParaRPr>
        </a:p>
      </dgm:t>
    </dgm:pt>
    <dgm:pt modelId="{7B2A850F-4EAE-E54D-BDF3-7897EE377FC6}" type="parTrans" cxnId="{6A97D05F-805E-F146-9DA7-4C1AA19EC77C}">
      <dgm:prSet/>
      <dgm:spPr/>
      <dgm:t>
        <a:bodyPr/>
        <a:lstStyle/>
        <a:p>
          <a:endParaRPr kumimoji="1" lang="ja-JP" altLang="en-US"/>
        </a:p>
      </dgm:t>
    </dgm:pt>
    <dgm:pt modelId="{49200970-41B2-C94B-BA70-05B7FFA8903F}" type="sibTrans" cxnId="{6A97D05F-805E-F146-9DA7-4C1AA19EC77C}">
      <dgm:prSet/>
      <dgm:spPr/>
      <dgm:t>
        <a:bodyPr/>
        <a:lstStyle/>
        <a:p>
          <a:endParaRPr kumimoji="1" lang="ja-JP" altLang="en-US"/>
        </a:p>
      </dgm:t>
    </dgm:pt>
    <dgm:pt modelId="{5916B153-DD50-9849-8686-BDF887734E9B}" type="pres">
      <dgm:prSet presAssocID="{8AFE0D9A-3EA1-B649-9EC3-1F5F04FD7F64}" presName="linear" presStyleCnt="0">
        <dgm:presLayoutVars>
          <dgm:animLvl val="lvl"/>
          <dgm:resizeHandles val="exact"/>
        </dgm:presLayoutVars>
      </dgm:prSet>
      <dgm:spPr/>
    </dgm:pt>
    <dgm:pt modelId="{60D623DD-A98C-CB47-AD04-616D990E136A}" type="pres">
      <dgm:prSet presAssocID="{2DB42D01-990D-F344-B10B-B8F64588C4B2}" presName="parentText" presStyleLbl="node1" presStyleIdx="0" presStyleCnt="1" custScaleY="63389">
        <dgm:presLayoutVars>
          <dgm:chMax val="0"/>
          <dgm:bulletEnabled val="1"/>
        </dgm:presLayoutVars>
      </dgm:prSet>
      <dgm:spPr/>
    </dgm:pt>
    <dgm:pt modelId="{31135EF9-9E78-5C4F-878D-80529120CCC9}" type="pres">
      <dgm:prSet presAssocID="{2DB42D01-990D-F344-B10B-B8F64588C4B2}" presName="childText" presStyleLbl="revTx" presStyleIdx="0" presStyleCnt="1" custScaleY="111874">
        <dgm:presLayoutVars>
          <dgm:bulletEnabled val="1"/>
        </dgm:presLayoutVars>
      </dgm:prSet>
      <dgm:spPr/>
    </dgm:pt>
  </dgm:ptLst>
  <dgm:cxnLst>
    <dgm:cxn modelId="{7668E827-D88D-9A4B-ABD0-72948F6A069A}" srcId="{2DB42D01-990D-F344-B10B-B8F64588C4B2}" destId="{4B308455-31D6-1E49-B1CA-893F24898CEF}" srcOrd="1" destOrd="0" parTransId="{30931C0B-8A9D-8347-8768-B6B059BA43A0}" sibTransId="{3383E885-97EC-964B-85BE-D7875C1A8C26}"/>
    <dgm:cxn modelId="{65950038-94C7-6A41-8859-692D54A9A322}" type="presOf" srcId="{4B308455-31D6-1E49-B1CA-893F24898CEF}" destId="{31135EF9-9E78-5C4F-878D-80529120CCC9}" srcOrd="0" destOrd="1" presId="urn:microsoft.com/office/officeart/2005/8/layout/vList2"/>
    <dgm:cxn modelId="{6A97D05F-805E-F146-9DA7-4C1AA19EC77C}" srcId="{2DB42D01-990D-F344-B10B-B8F64588C4B2}" destId="{B47913AB-F205-C540-B1F9-6923DCB17881}" srcOrd="2" destOrd="0" parTransId="{7B2A850F-4EAE-E54D-BDF3-7897EE377FC6}" sibTransId="{49200970-41B2-C94B-BA70-05B7FFA8903F}"/>
    <dgm:cxn modelId="{C9293D67-5F06-6642-B09D-56DBFEFB674C}" type="presOf" srcId="{8AFE0D9A-3EA1-B649-9EC3-1F5F04FD7F64}" destId="{5916B153-DD50-9849-8686-BDF887734E9B}" srcOrd="0" destOrd="0" presId="urn:microsoft.com/office/officeart/2005/8/layout/vList2"/>
    <dgm:cxn modelId="{3BD77B6C-E78A-EB4B-BDFA-20A3AC58B560}" type="presOf" srcId="{2DB42D01-990D-F344-B10B-B8F64588C4B2}" destId="{60D623DD-A98C-CB47-AD04-616D990E136A}" srcOrd="0" destOrd="0" presId="urn:microsoft.com/office/officeart/2005/8/layout/vList2"/>
    <dgm:cxn modelId="{91EBA159-40BD-5340-9C9D-B4FD617834A6}" srcId="{2DB42D01-990D-F344-B10B-B8F64588C4B2}" destId="{1BF5190A-1D66-B041-8C71-61341945027E}" srcOrd="0" destOrd="0" parTransId="{8F99D17F-60AB-5D4D-BF94-3DE061624B2E}" sibTransId="{B017FB8A-090F-3442-9314-C67E7188E39B}"/>
    <dgm:cxn modelId="{E37EF8A3-D35F-D841-AB95-ADAB43A0FD38}" type="presOf" srcId="{1BF5190A-1D66-B041-8C71-61341945027E}" destId="{31135EF9-9E78-5C4F-878D-80529120CCC9}" srcOrd="0" destOrd="0" presId="urn:microsoft.com/office/officeart/2005/8/layout/vList2"/>
    <dgm:cxn modelId="{7C4D05CE-C5BB-AD48-A280-9772EFF449AC}" type="presOf" srcId="{B47913AB-F205-C540-B1F9-6923DCB17881}" destId="{31135EF9-9E78-5C4F-878D-80529120CCC9}" srcOrd="0" destOrd="2" presId="urn:microsoft.com/office/officeart/2005/8/layout/vList2"/>
    <dgm:cxn modelId="{B4FE3BE0-47F0-F948-9D55-EB47D452F760}" srcId="{8AFE0D9A-3EA1-B649-9EC3-1F5F04FD7F64}" destId="{2DB42D01-990D-F344-B10B-B8F64588C4B2}" srcOrd="0" destOrd="0" parTransId="{482A5931-ADB3-9E40-B9E9-4EA0258EC4DB}" sibTransId="{0CC40D5B-8598-124E-B5AF-79C40E56F6ED}"/>
    <dgm:cxn modelId="{B372A836-03AF-684E-B077-491E670566BE}" type="presParOf" srcId="{5916B153-DD50-9849-8686-BDF887734E9B}" destId="{60D623DD-A98C-CB47-AD04-616D990E136A}" srcOrd="0" destOrd="0" presId="urn:microsoft.com/office/officeart/2005/8/layout/vList2"/>
    <dgm:cxn modelId="{F095938F-F083-6E4E-B78A-C8665BF37C68}" type="presParOf" srcId="{5916B153-DD50-9849-8686-BDF887734E9B}" destId="{31135EF9-9E78-5C4F-878D-80529120CCC9}"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04DC072-C707-8B4B-B2F9-1581BD2D640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C0D3213C-72B3-444C-82FE-5CF266E8617D}">
      <dgm:prSet/>
      <dgm:spPr/>
      <dgm:t>
        <a:bodyPr/>
        <a:lstStyle/>
        <a:p>
          <a:r>
            <a:rPr kumimoji="1" lang="ja-JP" altLang="en-US" b="0"/>
            <a:t>＜チェックリスト＞</a:t>
          </a:r>
          <a:r>
            <a:rPr kumimoji="1" lang="ja-JP" b="0"/>
            <a:t>不合理性を妨げる（会社有利）要素</a:t>
          </a:r>
          <a:endParaRPr lang="ja-JP"/>
        </a:p>
      </dgm:t>
    </dgm:pt>
    <dgm:pt modelId="{54B2AC4D-B5C6-184D-AD2E-539EADDCF67D}" type="parTrans" cxnId="{1F53B8E3-8801-A94A-AB3F-3FECAB39E231}">
      <dgm:prSet/>
      <dgm:spPr/>
      <dgm:t>
        <a:bodyPr/>
        <a:lstStyle/>
        <a:p>
          <a:endParaRPr kumimoji="1" lang="ja-JP" altLang="en-US"/>
        </a:p>
      </dgm:t>
    </dgm:pt>
    <dgm:pt modelId="{D4725E47-5F93-8F49-8ED6-8C718A5B27CE}" type="sibTrans" cxnId="{1F53B8E3-8801-A94A-AB3F-3FECAB39E231}">
      <dgm:prSet/>
      <dgm:spPr/>
      <dgm:t>
        <a:bodyPr/>
        <a:lstStyle/>
        <a:p>
          <a:endParaRPr kumimoji="1" lang="ja-JP" altLang="en-US"/>
        </a:p>
      </dgm:t>
    </dgm:pt>
    <dgm:pt modelId="{C12D528F-549C-BD43-B9F3-729C93133927}">
      <dgm:prSet/>
      <dgm:spPr/>
      <dgm:t>
        <a:bodyPr/>
        <a:lstStyle/>
        <a:p>
          <a:pPr>
            <a:buFont typeface="Wingdings" pitchFamily="2" charset="2"/>
            <a:buChar char="ü"/>
          </a:pPr>
          <a:r>
            <a:rPr kumimoji="1" lang="ja-JP" b="0" u="sng" dirty="0"/>
            <a:t>職務内容、職責、変更範囲が明確に限定されている</a:t>
          </a:r>
          <a:r>
            <a:rPr kumimoji="1" lang="ja-JP" altLang="en-US" b="0" u="sng" dirty="0"/>
            <a:t>（裁判所は何とか定年後再雇用と正社員に差を見つけようとしているようにみえる。なるべく極端な結論にならないように努力しているのではないか。</a:t>
          </a:r>
          <a:endParaRPr lang="ja-JP" u="sng" dirty="0"/>
        </a:p>
      </dgm:t>
    </dgm:pt>
    <dgm:pt modelId="{1CA33DAF-0801-A244-AA65-9BA55988B848}" type="parTrans" cxnId="{D57712DC-C7AA-C54B-9B5D-D254551E6258}">
      <dgm:prSet/>
      <dgm:spPr/>
      <dgm:t>
        <a:bodyPr/>
        <a:lstStyle/>
        <a:p>
          <a:endParaRPr kumimoji="1" lang="ja-JP" altLang="en-US"/>
        </a:p>
      </dgm:t>
    </dgm:pt>
    <dgm:pt modelId="{5261EE5C-3086-5E4E-B739-D9E8F7B575E2}" type="sibTrans" cxnId="{D57712DC-C7AA-C54B-9B5D-D254551E6258}">
      <dgm:prSet/>
      <dgm:spPr/>
      <dgm:t>
        <a:bodyPr/>
        <a:lstStyle/>
        <a:p>
          <a:endParaRPr kumimoji="1" lang="ja-JP" altLang="en-US"/>
        </a:p>
      </dgm:t>
    </dgm:pt>
    <dgm:pt modelId="{04B54B7A-B05E-9E44-A5AD-6003A924049C}">
      <dgm:prSet/>
      <dgm:spPr/>
      <dgm:t>
        <a:bodyPr/>
        <a:lstStyle/>
        <a:p>
          <a:pPr>
            <a:buFont typeface="Wingdings" pitchFamily="2" charset="2"/>
            <a:buChar char="ü"/>
          </a:pPr>
          <a:r>
            <a:rPr kumimoji="1" lang="ja-JP" altLang="en-US" b="0" dirty="0"/>
            <a:t>基本給</a:t>
          </a:r>
          <a:r>
            <a:rPr kumimoji="1" lang="ja-JP" b="0" dirty="0"/>
            <a:t>の差異の程度がさほど大きくない</a:t>
          </a:r>
          <a:endParaRPr lang="ja-JP" dirty="0"/>
        </a:p>
      </dgm:t>
    </dgm:pt>
    <dgm:pt modelId="{D596CA8D-DD78-E144-A3A4-E014F770B541}" type="parTrans" cxnId="{86780600-9943-1E40-86B9-CF31F626C9DC}">
      <dgm:prSet/>
      <dgm:spPr/>
      <dgm:t>
        <a:bodyPr/>
        <a:lstStyle/>
        <a:p>
          <a:endParaRPr kumimoji="1" lang="ja-JP" altLang="en-US"/>
        </a:p>
      </dgm:t>
    </dgm:pt>
    <dgm:pt modelId="{226B64EB-8021-6A4B-8B08-2FFA57D3BD75}" type="sibTrans" cxnId="{86780600-9943-1E40-86B9-CF31F626C9DC}">
      <dgm:prSet/>
      <dgm:spPr/>
      <dgm:t>
        <a:bodyPr/>
        <a:lstStyle/>
        <a:p>
          <a:endParaRPr kumimoji="1" lang="ja-JP" altLang="en-US"/>
        </a:p>
      </dgm:t>
    </dgm:pt>
    <dgm:pt modelId="{DED77E8C-4147-E642-B8B4-E9D6BCAE8B01}">
      <dgm:prSet/>
      <dgm:spPr/>
      <dgm:t>
        <a:bodyPr/>
        <a:lstStyle/>
        <a:p>
          <a:pPr>
            <a:buFont typeface="Wingdings" pitchFamily="2" charset="2"/>
            <a:buChar char="ü"/>
          </a:pPr>
          <a:r>
            <a:rPr kumimoji="1" lang="ja-JP" b="0" dirty="0"/>
            <a:t>嘱託社員の労働条件決定にあたり、労使協議の結果が反映されている</a:t>
          </a:r>
          <a:endParaRPr lang="ja-JP" dirty="0"/>
        </a:p>
      </dgm:t>
    </dgm:pt>
    <dgm:pt modelId="{FD254CC2-C838-9E46-935D-3587645CCCA3}" type="parTrans" cxnId="{6CCEFBB0-244C-F747-B31B-E87FB311F5CC}">
      <dgm:prSet/>
      <dgm:spPr/>
      <dgm:t>
        <a:bodyPr/>
        <a:lstStyle/>
        <a:p>
          <a:endParaRPr kumimoji="1" lang="ja-JP" altLang="en-US"/>
        </a:p>
      </dgm:t>
    </dgm:pt>
    <dgm:pt modelId="{2D506AE2-F991-9C4C-87E7-ACF1A0AA32EC}" type="sibTrans" cxnId="{6CCEFBB0-244C-F747-B31B-E87FB311F5CC}">
      <dgm:prSet/>
      <dgm:spPr/>
      <dgm:t>
        <a:bodyPr/>
        <a:lstStyle/>
        <a:p>
          <a:endParaRPr kumimoji="1" lang="ja-JP" altLang="en-US"/>
        </a:p>
      </dgm:t>
    </dgm:pt>
    <dgm:pt modelId="{6C2446F2-730F-A94A-A60E-7287536E0CAC}">
      <dgm:prSet/>
      <dgm:spPr/>
      <dgm:t>
        <a:bodyPr/>
        <a:lstStyle/>
        <a:p>
          <a:pPr>
            <a:buFont typeface="Wingdings" pitchFamily="2" charset="2"/>
            <a:buChar char="ü"/>
          </a:pPr>
          <a:r>
            <a:rPr kumimoji="1" lang="ja-JP" b="0" dirty="0"/>
            <a:t>廃止された手当の趣旨が嘱託社員には当てはまらない</a:t>
          </a:r>
          <a:endParaRPr lang="ja-JP" dirty="0"/>
        </a:p>
      </dgm:t>
    </dgm:pt>
    <dgm:pt modelId="{6FB57D9D-8E0A-8F42-9DD6-BDA58386EB20}" type="parTrans" cxnId="{D69F08CB-1126-6342-86DE-354060824F4A}">
      <dgm:prSet/>
      <dgm:spPr/>
      <dgm:t>
        <a:bodyPr/>
        <a:lstStyle/>
        <a:p>
          <a:endParaRPr kumimoji="1" lang="ja-JP" altLang="en-US"/>
        </a:p>
      </dgm:t>
    </dgm:pt>
    <dgm:pt modelId="{DD74221C-F96D-1043-8E0F-B52B4999D919}" type="sibTrans" cxnId="{D69F08CB-1126-6342-86DE-354060824F4A}">
      <dgm:prSet/>
      <dgm:spPr/>
      <dgm:t>
        <a:bodyPr/>
        <a:lstStyle/>
        <a:p>
          <a:endParaRPr kumimoji="1" lang="ja-JP" altLang="en-US"/>
        </a:p>
      </dgm:t>
    </dgm:pt>
    <dgm:pt modelId="{55CE4ED6-5062-E64D-A8F7-15BAEF22C5EA}">
      <dgm:prSet/>
      <dgm:spPr/>
      <dgm:t>
        <a:bodyPr/>
        <a:lstStyle/>
        <a:p>
          <a:pPr>
            <a:buFont typeface="Wingdings" pitchFamily="2" charset="2"/>
            <a:buChar char="ü"/>
          </a:pPr>
          <a:r>
            <a:rPr kumimoji="1" lang="ja-JP" b="0" dirty="0"/>
            <a:t>定年時に退職金を受給している</a:t>
          </a:r>
          <a:endParaRPr lang="ja-JP" dirty="0"/>
        </a:p>
      </dgm:t>
    </dgm:pt>
    <dgm:pt modelId="{BA0E101E-92FB-AE4B-B3F5-13CD96D140A9}" type="parTrans" cxnId="{7C43076A-A93C-C244-896C-5A725C11B7B3}">
      <dgm:prSet/>
      <dgm:spPr/>
      <dgm:t>
        <a:bodyPr/>
        <a:lstStyle/>
        <a:p>
          <a:endParaRPr kumimoji="1" lang="ja-JP" altLang="en-US"/>
        </a:p>
      </dgm:t>
    </dgm:pt>
    <dgm:pt modelId="{F2B5E1A8-63C7-EB4C-B15B-8705CCD99B88}" type="sibTrans" cxnId="{7C43076A-A93C-C244-896C-5A725C11B7B3}">
      <dgm:prSet/>
      <dgm:spPr/>
      <dgm:t>
        <a:bodyPr/>
        <a:lstStyle/>
        <a:p>
          <a:endParaRPr kumimoji="1" lang="ja-JP" altLang="en-US"/>
        </a:p>
      </dgm:t>
    </dgm:pt>
    <dgm:pt modelId="{129B2BA1-3861-5F4E-8D0C-FA4985B536B9}">
      <dgm:prSet/>
      <dgm:spPr/>
      <dgm:t>
        <a:bodyPr/>
        <a:lstStyle/>
        <a:p>
          <a:pPr>
            <a:buFont typeface="Wingdings" pitchFamily="2" charset="2"/>
            <a:buChar char="ü"/>
          </a:pPr>
          <a:r>
            <a:rPr kumimoji="1" lang="ja-JP" b="0"/>
            <a:t>嘱託社員が老齢厚生年金（比例報酬部分）や高年齢雇用継続基本給付金を受給している</a:t>
          </a:r>
          <a:endParaRPr lang="ja-JP"/>
        </a:p>
      </dgm:t>
    </dgm:pt>
    <dgm:pt modelId="{13BC390F-D274-364F-BA46-13B2BE0073C8}" type="parTrans" cxnId="{01D970FA-18CC-7644-900A-BF6C1FB5BDAB}">
      <dgm:prSet/>
      <dgm:spPr/>
      <dgm:t>
        <a:bodyPr/>
        <a:lstStyle/>
        <a:p>
          <a:endParaRPr kumimoji="1" lang="ja-JP" altLang="en-US"/>
        </a:p>
      </dgm:t>
    </dgm:pt>
    <dgm:pt modelId="{33515C72-FDEF-B74D-B4DB-F96D635EB13C}" type="sibTrans" cxnId="{01D970FA-18CC-7644-900A-BF6C1FB5BDAB}">
      <dgm:prSet/>
      <dgm:spPr/>
      <dgm:t>
        <a:bodyPr/>
        <a:lstStyle/>
        <a:p>
          <a:endParaRPr kumimoji="1" lang="ja-JP" altLang="en-US"/>
        </a:p>
      </dgm:t>
    </dgm:pt>
    <dgm:pt modelId="{5EC5031B-FEAA-D24E-9E52-08D5F37D0B1D}">
      <dgm:prSet/>
      <dgm:spPr/>
      <dgm:t>
        <a:bodyPr/>
        <a:lstStyle/>
        <a:p>
          <a:r>
            <a:rPr kumimoji="1" lang="ja-JP" altLang="en-US" b="0"/>
            <a:t>＜チェックリスト＞</a:t>
          </a:r>
          <a:r>
            <a:rPr kumimoji="1" lang="ja-JP" b="0"/>
            <a:t>不合理性を基礎づける（会社不利）要素</a:t>
          </a:r>
          <a:endParaRPr lang="ja-JP"/>
        </a:p>
      </dgm:t>
    </dgm:pt>
    <dgm:pt modelId="{62AB090C-9BDC-6F4B-8348-44A443C1DFEA}" type="parTrans" cxnId="{5C9A6647-261D-1546-8422-D3F741F7FA02}">
      <dgm:prSet/>
      <dgm:spPr/>
      <dgm:t>
        <a:bodyPr/>
        <a:lstStyle/>
        <a:p>
          <a:endParaRPr kumimoji="1" lang="ja-JP" altLang="en-US"/>
        </a:p>
      </dgm:t>
    </dgm:pt>
    <dgm:pt modelId="{FA9CAF0E-52AC-374F-8DD6-F1A857955D3B}" type="sibTrans" cxnId="{5C9A6647-261D-1546-8422-D3F741F7FA02}">
      <dgm:prSet/>
      <dgm:spPr/>
      <dgm:t>
        <a:bodyPr/>
        <a:lstStyle/>
        <a:p>
          <a:endParaRPr kumimoji="1" lang="ja-JP" altLang="en-US"/>
        </a:p>
      </dgm:t>
    </dgm:pt>
    <dgm:pt modelId="{6EC23886-D900-4044-9872-818B29388AE0}">
      <dgm:prSet/>
      <dgm:spPr/>
      <dgm:t>
        <a:bodyPr/>
        <a:lstStyle/>
        <a:p>
          <a:pPr>
            <a:buFont typeface="Wingdings" pitchFamily="2" charset="2"/>
            <a:buChar char="ü"/>
          </a:pPr>
          <a:r>
            <a:rPr kumimoji="1" lang="ja-JP" b="0"/>
            <a:t>職務内容、職責、変更範囲が正社員と優位な差がみられない</a:t>
          </a:r>
          <a:endParaRPr lang="ja-JP"/>
        </a:p>
      </dgm:t>
    </dgm:pt>
    <dgm:pt modelId="{445F7215-99AA-8B41-8E95-6F146E852325}" type="parTrans" cxnId="{A6B95AB0-1E94-6C4F-8EFF-2B7BE95D75FE}">
      <dgm:prSet/>
      <dgm:spPr/>
      <dgm:t>
        <a:bodyPr/>
        <a:lstStyle/>
        <a:p>
          <a:endParaRPr kumimoji="1" lang="ja-JP" altLang="en-US"/>
        </a:p>
      </dgm:t>
    </dgm:pt>
    <dgm:pt modelId="{CF1D55EA-48C7-5B4D-B5EF-045A095BF7F8}" type="sibTrans" cxnId="{A6B95AB0-1E94-6C4F-8EFF-2B7BE95D75FE}">
      <dgm:prSet/>
      <dgm:spPr/>
      <dgm:t>
        <a:bodyPr/>
        <a:lstStyle/>
        <a:p>
          <a:endParaRPr kumimoji="1" lang="ja-JP" altLang="en-US"/>
        </a:p>
      </dgm:t>
    </dgm:pt>
    <dgm:pt modelId="{E53F4A1A-A310-7F4B-A253-D88BA0447AC4}">
      <dgm:prSet/>
      <dgm:spPr/>
      <dgm:t>
        <a:bodyPr/>
        <a:lstStyle/>
        <a:p>
          <a:pPr>
            <a:buFont typeface="Wingdings" pitchFamily="2" charset="2"/>
            <a:buChar char="ü"/>
          </a:pPr>
          <a:r>
            <a:rPr kumimoji="1" lang="ja-JP" b="0"/>
            <a:t>正社員の待遇を年功序列としていながら、嘱託社員の待遇が若年社員の待遇を下回る</a:t>
          </a:r>
          <a:endParaRPr lang="ja-JP"/>
        </a:p>
      </dgm:t>
    </dgm:pt>
    <dgm:pt modelId="{57FB84D9-29B7-5644-9A3C-105CB2FDCB6F}" type="parTrans" cxnId="{529E467B-B44C-9E48-91D5-3D4DEAC09B88}">
      <dgm:prSet/>
      <dgm:spPr/>
      <dgm:t>
        <a:bodyPr/>
        <a:lstStyle/>
        <a:p>
          <a:endParaRPr kumimoji="1" lang="ja-JP" altLang="en-US"/>
        </a:p>
      </dgm:t>
    </dgm:pt>
    <dgm:pt modelId="{ECC52C61-2D69-DA44-B73E-E9D75F40CCDA}" type="sibTrans" cxnId="{529E467B-B44C-9E48-91D5-3D4DEAC09B88}">
      <dgm:prSet/>
      <dgm:spPr/>
      <dgm:t>
        <a:bodyPr/>
        <a:lstStyle/>
        <a:p>
          <a:endParaRPr kumimoji="1" lang="ja-JP" altLang="en-US"/>
        </a:p>
      </dgm:t>
    </dgm:pt>
    <dgm:pt modelId="{11840CC1-13F8-BE4D-ABB2-E283A704C550}">
      <dgm:prSet/>
      <dgm:spPr/>
      <dgm:t>
        <a:bodyPr/>
        <a:lstStyle/>
        <a:p>
          <a:pPr>
            <a:buFont typeface="Wingdings" pitchFamily="2" charset="2"/>
            <a:buChar char="ü"/>
          </a:pPr>
          <a:r>
            <a:rPr kumimoji="1" lang="ja-JP" b="0"/>
            <a:t>廃止された手当の趣旨が嘱託社員にも変わらず当てはまる</a:t>
          </a:r>
          <a:endParaRPr lang="ja-JP"/>
        </a:p>
      </dgm:t>
    </dgm:pt>
    <dgm:pt modelId="{04C9012D-1CBC-6949-8B94-96704E8DDDDF}" type="parTrans" cxnId="{A009B37A-05E5-3840-AB0E-8ADCEA8F6C25}">
      <dgm:prSet/>
      <dgm:spPr/>
      <dgm:t>
        <a:bodyPr/>
        <a:lstStyle/>
        <a:p>
          <a:endParaRPr kumimoji="1" lang="ja-JP" altLang="en-US"/>
        </a:p>
      </dgm:t>
    </dgm:pt>
    <dgm:pt modelId="{78BAF9F8-18F3-2C4F-AD45-B514BABD8F58}" type="sibTrans" cxnId="{A009B37A-05E5-3840-AB0E-8ADCEA8F6C25}">
      <dgm:prSet/>
      <dgm:spPr/>
      <dgm:t>
        <a:bodyPr/>
        <a:lstStyle/>
        <a:p>
          <a:endParaRPr kumimoji="1" lang="ja-JP" altLang="en-US"/>
        </a:p>
      </dgm:t>
    </dgm:pt>
    <dgm:pt modelId="{BBE9D075-E049-AD4B-9FDC-F585E2C13EDF}">
      <dgm:prSet/>
      <dgm:spPr/>
      <dgm:t>
        <a:bodyPr/>
        <a:lstStyle/>
        <a:p>
          <a:pPr>
            <a:buFont typeface="Wingdings" pitchFamily="2" charset="2"/>
            <a:buChar char="ü"/>
          </a:pPr>
          <a:r>
            <a:rPr kumimoji="1" lang="ja-JP" b="0"/>
            <a:t>廃止された手当の趣旨がそもそも不明</a:t>
          </a:r>
          <a:endParaRPr lang="ja-JP"/>
        </a:p>
      </dgm:t>
    </dgm:pt>
    <dgm:pt modelId="{AC831197-B2F7-7648-A803-53EC3DF67FF7}" type="parTrans" cxnId="{FCBFDF18-6C9E-044C-BBB0-90583EACFD46}">
      <dgm:prSet/>
      <dgm:spPr/>
      <dgm:t>
        <a:bodyPr/>
        <a:lstStyle/>
        <a:p>
          <a:endParaRPr kumimoji="1" lang="ja-JP" altLang="en-US"/>
        </a:p>
      </dgm:t>
    </dgm:pt>
    <dgm:pt modelId="{2CF376FC-883D-8245-A838-D1EE1D9AAF06}" type="sibTrans" cxnId="{FCBFDF18-6C9E-044C-BBB0-90583EACFD46}">
      <dgm:prSet/>
      <dgm:spPr/>
      <dgm:t>
        <a:bodyPr/>
        <a:lstStyle/>
        <a:p>
          <a:endParaRPr kumimoji="1" lang="ja-JP" altLang="en-US"/>
        </a:p>
      </dgm:t>
    </dgm:pt>
    <dgm:pt modelId="{62ECEB6E-3B74-B441-884A-22B31A308975}">
      <dgm:prSet/>
      <dgm:spPr/>
      <dgm:t>
        <a:bodyPr/>
        <a:lstStyle/>
        <a:p>
          <a:pPr>
            <a:buFont typeface="Wingdings" pitchFamily="2" charset="2"/>
            <a:buChar char="ü"/>
          </a:pPr>
          <a:r>
            <a:rPr lang="ja-JP" altLang="en-US"/>
            <a:t>激変緩和措置が講じられている</a:t>
          </a:r>
          <a:endParaRPr lang="ja-JP"/>
        </a:p>
      </dgm:t>
    </dgm:pt>
    <dgm:pt modelId="{EB2BCC59-F5B2-7E4B-890B-AEF756FFA8F5}" type="parTrans" cxnId="{466CB317-F02F-A748-8450-0F8DA80EA82B}">
      <dgm:prSet/>
      <dgm:spPr/>
      <dgm:t>
        <a:bodyPr/>
        <a:lstStyle/>
        <a:p>
          <a:endParaRPr kumimoji="1" lang="ja-JP" altLang="en-US"/>
        </a:p>
      </dgm:t>
    </dgm:pt>
    <dgm:pt modelId="{78C25621-94E0-184D-8797-5274B269F9A2}" type="sibTrans" cxnId="{466CB317-F02F-A748-8450-0F8DA80EA82B}">
      <dgm:prSet/>
      <dgm:spPr/>
      <dgm:t>
        <a:bodyPr/>
        <a:lstStyle/>
        <a:p>
          <a:endParaRPr kumimoji="1" lang="ja-JP" altLang="en-US"/>
        </a:p>
      </dgm:t>
    </dgm:pt>
    <dgm:pt modelId="{E45609D4-EC56-3641-B4A1-CA842A850401}" type="pres">
      <dgm:prSet presAssocID="{604DC072-C707-8B4B-B2F9-1581BD2D6408}" presName="linear" presStyleCnt="0">
        <dgm:presLayoutVars>
          <dgm:animLvl val="lvl"/>
          <dgm:resizeHandles val="exact"/>
        </dgm:presLayoutVars>
      </dgm:prSet>
      <dgm:spPr/>
    </dgm:pt>
    <dgm:pt modelId="{97BE796C-4AAE-8E4B-86C3-A66A0D207AD3}" type="pres">
      <dgm:prSet presAssocID="{C0D3213C-72B3-444C-82FE-5CF266E8617D}" presName="parentText" presStyleLbl="node1" presStyleIdx="0" presStyleCnt="2">
        <dgm:presLayoutVars>
          <dgm:chMax val="0"/>
          <dgm:bulletEnabled val="1"/>
        </dgm:presLayoutVars>
      </dgm:prSet>
      <dgm:spPr/>
    </dgm:pt>
    <dgm:pt modelId="{85516481-7F9A-A843-96B5-095298664285}" type="pres">
      <dgm:prSet presAssocID="{C0D3213C-72B3-444C-82FE-5CF266E8617D}" presName="childText" presStyleLbl="revTx" presStyleIdx="0" presStyleCnt="2">
        <dgm:presLayoutVars>
          <dgm:bulletEnabled val="1"/>
        </dgm:presLayoutVars>
      </dgm:prSet>
      <dgm:spPr/>
    </dgm:pt>
    <dgm:pt modelId="{FFA578A9-8F94-8245-8CDA-1E181A25F53A}" type="pres">
      <dgm:prSet presAssocID="{5EC5031B-FEAA-D24E-9E52-08D5F37D0B1D}" presName="parentText" presStyleLbl="node1" presStyleIdx="1" presStyleCnt="2">
        <dgm:presLayoutVars>
          <dgm:chMax val="0"/>
          <dgm:bulletEnabled val="1"/>
        </dgm:presLayoutVars>
      </dgm:prSet>
      <dgm:spPr/>
    </dgm:pt>
    <dgm:pt modelId="{EABDE750-78F4-8544-BA93-3B505DBB72C9}" type="pres">
      <dgm:prSet presAssocID="{5EC5031B-FEAA-D24E-9E52-08D5F37D0B1D}" presName="childText" presStyleLbl="revTx" presStyleIdx="1" presStyleCnt="2">
        <dgm:presLayoutVars>
          <dgm:bulletEnabled val="1"/>
        </dgm:presLayoutVars>
      </dgm:prSet>
      <dgm:spPr/>
    </dgm:pt>
  </dgm:ptLst>
  <dgm:cxnLst>
    <dgm:cxn modelId="{86780600-9943-1E40-86B9-CF31F626C9DC}" srcId="{C0D3213C-72B3-444C-82FE-5CF266E8617D}" destId="{04B54B7A-B05E-9E44-A5AD-6003A924049C}" srcOrd="1" destOrd="0" parTransId="{D596CA8D-DD78-E144-A3A4-E014F770B541}" sibTransId="{226B64EB-8021-6A4B-8B08-2FFA57D3BD75}"/>
    <dgm:cxn modelId="{D24D8C06-C17F-5943-86EB-57F8976A3443}" type="presOf" srcId="{6C2446F2-730F-A94A-A60E-7287536E0CAC}" destId="{85516481-7F9A-A843-96B5-095298664285}" srcOrd="0" destOrd="3" presId="urn:microsoft.com/office/officeart/2005/8/layout/vList2"/>
    <dgm:cxn modelId="{2AD11B0E-E286-9F46-B759-518B39B1A58D}" type="presOf" srcId="{E53F4A1A-A310-7F4B-A253-D88BA0447AC4}" destId="{EABDE750-78F4-8544-BA93-3B505DBB72C9}" srcOrd="0" destOrd="1" presId="urn:microsoft.com/office/officeart/2005/8/layout/vList2"/>
    <dgm:cxn modelId="{466CB317-F02F-A748-8450-0F8DA80EA82B}" srcId="{C0D3213C-72B3-444C-82FE-5CF266E8617D}" destId="{62ECEB6E-3B74-B441-884A-22B31A308975}" srcOrd="6" destOrd="0" parTransId="{EB2BCC59-F5B2-7E4B-890B-AEF756FFA8F5}" sibTransId="{78C25621-94E0-184D-8797-5274B269F9A2}"/>
    <dgm:cxn modelId="{FCBFDF18-6C9E-044C-BBB0-90583EACFD46}" srcId="{5EC5031B-FEAA-D24E-9E52-08D5F37D0B1D}" destId="{BBE9D075-E049-AD4B-9FDC-F585E2C13EDF}" srcOrd="3" destOrd="0" parTransId="{AC831197-B2F7-7648-A803-53EC3DF67FF7}" sibTransId="{2CF376FC-883D-8245-A838-D1EE1D9AAF06}"/>
    <dgm:cxn modelId="{A75BB919-D224-DD41-B2D3-F15999ABAFE1}" type="presOf" srcId="{129B2BA1-3861-5F4E-8D0C-FA4985B536B9}" destId="{85516481-7F9A-A843-96B5-095298664285}" srcOrd="0" destOrd="5" presId="urn:microsoft.com/office/officeart/2005/8/layout/vList2"/>
    <dgm:cxn modelId="{7AA44630-9AE8-104B-99F0-C56AAAA6CA9E}" type="presOf" srcId="{11840CC1-13F8-BE4D-ABB2-E283A704C550}" destId="{EABDE750-78F4-8544-BA93-3B505DBB72C9}" srcOrd="0" destOrd="2" presId="urn:microsoft.com/office/officeart/2005/8/layout/vList2"/>
    <dgm:cxn modelId="{5C9A6647-261D-1546-8422-D3F741F7FA02}" srcId="{604DC072-C707-8B4B-B2F9-1581BD2D6408}" destId="{5EC5031B-FEAA-D24E-9E52-08D5F37D0B1D}" srcOrd="1" destOrd="0" parTransId="{62AB090C-9BDC-6F4B-8348-44A443C1DFEA}" sibTransId="{FA9CAF0E-52AC-374F-8DD6-F1A857955D3B}"/>
    <dgm:cxn modelId="{2F228949-CF46-9B46-A186-0C58717912B0}" type="presOf" srcId="{DED77E8C-4147-E642-B8B4-E9D6BCAE8B01}" destId="{85516481-7F9A-A843-96B5-095298664285}" srcOrd="0" destOrd="2" presId="urn:microsoft.com/office/officeart/2005/8/layout/vList2"/>
    <dgm:cxn modelId="{7C43076A-A93C-C244-896C-5A725C11B7B3}" srcId="{C0D3213C-72B3-444C-82FE-5CF266E8617D}" destId="{55CE4ED6-5062-E64D-A8F7-15BAEF22C5EA}" srcOrd="4" destOrd="0" parTransId="{BA0E101E-92FB-AE4B-B3F5-13CD96D140A9}" sibTransId="{F2B5E1A8-63C7-EB4C-B15B-8705CCD99B88}"/>
    <dgm:cxn modelId="{97BB556B-8C77-C840-930D-38F5ABB75E88}" type="presOf" srcId="{C12D528F-549C-BD43-B9F3-729C93133927}" destId="{85516481-7F9A-A843-96B5-095298664285}" srcOrd="0" destOrd="0" presId="urn:microsoft.com/office/officeart/2005/8/layout/vList2"/>
    <dgm:cxn modelId="{FC4B3657-BD90-8449-B03B-BAD461633A64}" type="presOf" srcId="{C0D3213C-72B3-444C-82FE-5CF266E8617D}" destId="{97BE796C-4AAE-8E4B-86C3-A66A0D207AD3}" srcOrd="0" destOrd="0" presId="urn:microsoft.com/office/officeart/2005/8/layout/vList2"/>
    <dgm:cxn modelId="{A009B37A-05E5-3840-AB0E-8ADCEA8F6C25}" srcId="{5EC5031B-FEAA-D24E-9E52-08D5F37D0B1D}" destId="{11840CC1-13F8-BE4D-ABB2-E283A704C550}" srcOrd="2" destOrd="0" parTransId="{04C9012D-1CBC-6949-8B94-96704E8DDDDF}" sibTransId="{78BAF9F8-18F3-2C4F-AD45-B514BABD8F58}"/>
    <dgm:cxn modelId="{529E467B-B44C-9E48-91D5-3D4DEAC09B88}" srcId="{5EC5031B-FEAA-D24E-9E52-08D5F37D0B1D}" destId="{E53F4A1A-A310-7F4B-A253-D88BA0447AC4}" srcOrd="1" destOrd="0" parTransId="{57FB84D9-29B7-5644-9A3C-105CB2FDCB6F}" sibTransId="{ECC52C61-2D69-DA44-B73E-E9D75F40CCDA}"/>
    <dgm:cxn modelId="{63259085-B60C-5D4D-BD57-65721D14132D}" type="presOf" srcId="{6EC23886-D900-4044-9872-818B29388AE0}" destId="{EABDE750-78F4-8544-BA93-3B505DBB72C9}" srcOrd="0" destOrd="0" presId="urn:microsoft.com/office/officeart/2005/8/layout/vList2"/>
    <dgm:cxn modelId="{32473F8C-2A9E-2746-B921-22A526815B19}" type="presOf" srcId="{5EC5031B-FEAA-D24E-9E52-08D5F37D0B1D}" destId="{FFA578A9-8F94-8245-8CDA-1E181A25F53A}" srcOrd="0" destOrd="0" presId="urn:microsoft.com/office/officeart/2005/8/layout/vList2"/>
    <dgm:cxn modelId="{B05570A4-0E79-AC4A-9DB4-0A29D96C8626}" type="presOf" srcId="{04B54B7A-B05E-9E44-A5AD-6003A924049C}" destId="{85516481-7F9A-A843-96B5-095298664285}" srcOrd="0" destOrd="1" presId="urn:microsoft.com/office/officeart/2005/8/layout/vList2"/>
    <dgm:cxn modelId="{A6B95AB0-1E94-6C4F-8EFF-2B7BE95D75FE}" srcId="{5EC5031B-FEAA-D24E-9E52-08D5F37D0B1D}" destId="{6EC23886-D900-4044-9872-818B29388AE0}" srcOrd="0" destOrd="0" parTransId="{445F7215-99AA-8B41-8E95-6F146E852325}" sibTransId="{CF1D55EA-48C7-5B4D-B5EF-045A095BF7F8}"/>
    <dgm:cxn modelId="{6CCEFBB0-244C-F747-B31B-E87FB311F5CC}" srcId="{C0D3213C-72B3-444C-82FE-5CF266E8617D}" destId="{DED77E8C-4147-E642-B8B4-E9D6BCAE8B01}" srcOrd="2" destOrd="0" parTransId="{FD254CC2-C838-9E46-935D-3587645CCCA3}" sibTransId="{2D506AE2-F991-9C4C-87E7-ACF1A0AA32EC}"/>
    <dgm:cxn modelId="{7CCD4CBE-D350-E349-B28C-CA33F07BED0A}" type="presOf" srcId="{55CE4ED6-5062-E64D-A8F7-15BAEF22C5EA}" destId="{85516481-7F9A-A843-96B5-095298664285}" srcOrd="0" destOrd="4" presId="urn:microsoft.com/office/officeart/2005/8/layout/vList2"/>
    <dgm:cxn modelId="{D69F08CB-1126-6342-86DE-354060824F4A}" srcId="{C0D3213C-72B3-444C-82FE-5CF266E8617D}" destId="{6C2446F2-730F-A94A-A60E-7287536E0CAC}" srcOrd="3" destOrd="0" parTransId="{6FB57D9D-8E0A-8F42-9DD6-BDA58386EB20}" sibTransId="{DD74221C-F96D-1043-8E0F-B52B4999D919}"/>
    <dgm:cxn modelId="{96A73FD0-7635-A543-A5FD-2C86F4CFE2C9}" type="presOf" srcId="{62ECEB6E-3B74-B441-884A-22B31A308975}" destId="{85516481-7F9A-A843-96B5-095298664285}" srcOrd="0" destOrd="6" presId="urn:microsoft.com/office/officeart/2005/8/layout/vList2"/>
    <dgm:cxn modelId="{16F7D9D1-A1A6-D049-823C-C8E27D048194}" type="presOf" srcId="{604DC072-C707-8B4B-B2F9-1581BD2D6408}" destId="{E45609D4-EC56-3641-B4A1-CA842A850401}" srcOrd="0" destOrd="0" presId="urn:microsoft.com/office/officeart/2005/8/layout/vList2"/>
    <dgm:cxn modelId="{D57712DC-C7AA-C54B-9B5D-D254551E6258}" srcId="{C0D3213C-72B3-444C-82FE-5CF266E8617D}" destId="{C12D528F-549C-BD43-B9F3-729C93133927}" srcOrd="0" destOrd="0" parTransId="{1CA33DAF-0801-A244-AA65-9BA55988B848}" sibTransId="{5261EE5C-3086-5E4E-B739-D9E8F7B575E2}"/>
    <dgm:cxn modelId="{1F53B8E3-8801-A94A-AB3F-3FECAB39E231}" srcId="{604DC072-C707-8B4B-B2F9-1581BD2D6408}" destId="{C0D3213C-72B3-444C-82FE-5CF266E8617D}" srcOrd="0" destOrd="0" parTransId="{54B2AC4D-B5C6-184D-AD2E-539EADDCF67D}" sibTransId="{D4725E47-5F93-8F49-8ED6-8C718A5B27CE}"/>
    <dgm:cxn modelId="{BA8B49F2-4DB6-C945-A991-EA22E7B40CC7}" type="presOf" srcId="{BBE9D075-E049-AD4B-9FDC-F585E2C13EDF}" destId="{EABDE750-78F4-8544-BA93-3B505DBB72C9}" srcOrd="0" destOrd="3" presId="urn:microsoft.com/office/officeart/2005/8/layout/vList2"/>
    <dgm:cxn modelId="{01D970FA-18CC-7644-900A-BF6C1FB5BDAB}" srcId="{C0D3213C-72B3-444C-82FE-5CF266E8617D}" destId="{129B2BA1-3861-5F4E-8D0C-FA4985B536B9}" srcOrd="5" destOrd="0" parTransId="{13BC390F-D274-364F-BA46-13B2BE0073C8}" sibTransId="{33515C72-FDEF-B74D-B4DB-F96D635EB13C}"/>
    <dgm:cxn modelId="{BAEFE0FA-A110-2347-B465-AF09A2AD26EF}" type="presParOf" srcId="{E45609D4-EC56-3641-B4A1-CA842A850401}" destId="{97BE796C-4AAE-8E4B-86C3-A66A0D207AD3}" srcOrd="0" destOrd="0" presId="urn:microsoft.com/office/officeart/2005/8/layout/vList2"/>
    <dgm:cxn modelId="{C55E3580-34D0-0A40-B37D-5FA37876A7BD}" type="presParOf" srcId="{E45609D4-EC56-3641-B4A1-CA842A850401}" destId="{85516481-7F9A-A843-96B5-095298664285}" srcOrd="1" destOrd="0" presId="urn:microsoft.com/office/officeart/2005/8/layout/vList2"/>
    <dgm:cxn modelId="{F48F71D4-8D9A-F445-9949-066CA342970D}" type="presParOf" srcId="{E45609D4-EC56-3641-B4A1-CA842A850401}" destId="{FFA578A9-8F94-8245-8CDA-1E181A25F53A}" srcOrd="2" destOrd="0" presId="urn:microsoft.com/office/officeart/2005/8/layout/vList2"/>
    <dgm:cxn modelId="{D691AF77-AD61-F043-8DD2-752CF6C58A3A}" type="presParOf" srcId="{E45609D4-EC56-3641-B4A1-CA842A850401}" destId="{EABDE750-78F4-8544-BA93-3B505DBB72C9}"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40540B-2281-0340-B454-66086DD90963}">
      <dsp:nvSpPr>
        <dsp:cNvPr id="0" name=""/>
        <dsp:cNvSpPr/>
      </dsp:nvSpPr>
      <dsp:spPr>
        <a:xfrm>
          <a:off x="0" y="122518"/>
          <a:ext cx="8401050" cy="5428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kumimoji="1" lang="ja-JP" sz="1600" b="0" kern="1200"/>
            <a:t>裁判例</a:t>
          </a:r>
          <a:r>
            <a:rPr kumimoji="1" lang="ja-JP" altLang="en-US" sz="1600" b="0" kern="1200"/>
            <a:t>①</a:t>
          </a:r>
          <a:r>
            <a:rPr kumimoji="1" lang="ja-JP" sz="1600" b="0" kern="1200"/>
            <a:t>　日本ビューホテル事件・東京地判</a:t>
          </a:r>
          <a:r>
            <a:rPr kumimoji="1" lang="en-US" sz="1600" b="0" kern="1200" dirty="0"/>
            <a:t>H30.11.21</a:t>
          </a:r>
          <a:endParaRPr lang="ja-JP" sz="1600" kern="1200"/>
        </a:p>
      </dsp:txBody>
      <dsp:txXfrm>
        <a:off x="26501" y="149019"/>
        <a:ext cx="8348048" cy="489878"/>
      </dsp:txXfrm>
    </dsp:sp>
    <dsp:sp modelId="{6A749595-A02F-1147-B911-F860CFD7DD66}">
      <dsp:nvSpPr>
        <dsp:cNvPr id="0" name=""/>
        <dsp:cNvSpPr/>
      </dsp:nvSpPr>
      <dsp:spPr>
        <a:xfrm>
          <a:off x="0" y="675223"/>
          <a:ext cx="8401050" cy="50392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33" tIns="20320" rIns="113792" bIns="20320" numCol="1" spcCol="1270" anchor="t" anchorCtr="0">
          <a:noAutofit/>
        </a:bodyPr>
        <a:lstStyle/>
        <a:p>
          <a:pPr marL="114300" lvl="1" indent="-114300" algn="l" defTabSz="533400">
            <a:lnSpc>
              <a:spcPct val="90000"/>
            </a:lnSpc>
            <a:spcBef>
              <a:spcPct val="0"/>
            </a:spcBef>
            <a:spcAft>
              <a:spcPct val="20000"/>
            </a:spcAft>
            <a:buChar char="•"/>
          </a:pPr>
          <a:r>
            <a:rPr kumimoji="1" lang="ja-JP" sz="1200" b="0" kern="1200" dirty="0"/>
            <a:t>正社員の年俸と定年後臨時・嘱託社員の「基本給・時間給」の相違（５０</a:t>
          </a:r>
          <a:r>
            <a:rPr kumimoji="1" lang="en-US" sz="1200" b="0" kern="1200" dirty="0"/>
            <a:t>〜</a:t>
          </a:r>
          <a:r>
            <a:rPr kumimoji="1" lang="ja-JP" sz="1200" b="0" kern="1200" dirty="0"/>
            <a:t>５４％）について、「不合理でない」と判断した事例</a:t>
          </a:r>
          <a:br>
            <a:rPr kumimoji="1" lang="en-US" altLang="ja-JP" sz="1200" b="0" kern="1200" dirty="0"/>
          </a:br>
          <a:r>
            <a:rPr kumimoji="1" lang="ja-JP" sz="1200" b="0" kern="1200" dirty="0"/>
            <a:t>業務の内容及び責任の程度について、</a:t>
          </a:r>
          <a:endParaRPr lang="ja-JP" sz="1200" kern="1200" dirty="0"/>
        </a:p>
        <a:p>
          <a:pPr marL="114300" lvl="1" indent="-114300" algn="l" defTabSz="533400">
            <a:lnSpc>
              <a:spcPct val="90000"/>
            </a:lnSpc>
            <a:spcBef>
              <a:spcPct val="0"/>
            </a:spcBef>
            <a:spcAft>
              <a:spcPct val="20000"/>
            </a:spcAft>
            <a:buChar char="•"/>
          </a:pPr>
          <a:r>
            <a:rPr kumimoji="1" lang="ja-JP" altLang="en-US" sz="1200" b="0" kern="1200" dirty="0"/>
            <a:t>「</a:t>
          </a:r>
          <a:r>
            <a:rPr kumimoji="1" lang="ja-JP" altLang="en-US" sz="1200" b="1" kern="1200" dirty="0"/>
            <a:t>役職定年後かつ定年退職前の原告の業務</a:t>
          </a:r>
          <a:r>
            <a:rPr kumimoji="1" lang="ja-JP" altLang="en-US" sz="1200" b="0" kern="1200" dirty="0"/>
            <a:t>は，人事考課等に影響する売上目標を課せられるという状況下における営業活動業務に加え，非ラインの管理職として支配人等のラインの管理職を補佐する地位において，オーダーシートの承認や顧客からのクレーム対応などの相応の責任を伴う業務もその内容となっていた」</a:t>
          </a:r>
          <a:endParaRPr lang="ja-JP" altLang="en-US" sz="1200" kern="1200" dirty="0"/>
        </a:p>
        <a:p>
          <a:pPr marL="114300" lvl="1" indent="-114300" algn="l" defTabSz="533400">
            <a:lnSpc>
              <a:spcPct val="90000"/>
            </a:lnSpc>
            <a:spcBef>
              <a:spcPct val="0"/>
            </a:spcBef>
            <a:spcAft>
              <a:spcPct val="20000"/>
            </a:spcAft>
            <a:buChar char="•"/>
          </a:pPr>
          <a:r>
            <a:rPr kumimoji="1" lang="ja-JP" altLang="en-US" sz="1200" b="0" kern="1200" dirty="0"/>
            <a:t>「</a:t>
          </a:r>
          <a:r>
            <a:rPr kumimoji="1" lang="ja-JP" sz="1200" b="0" kern="1200" dirty="0"/>
            <a:t>一方で，</a:t>
          </a:r>
          <a:r>
            <a:rPr kumimoji="1" lang="ja-JP" sz="1200" b="1" kern="1200" dirty="0"/>
            <a:t>定年退職後の原告の業務</a:t>
          </a:r>
          <a:r>
            <a:rPr kumimoji="1" lang="ja-JP" sz="1200" b="0" kern="1200" dirty="0"/>
            <a:t>は，営業活動業務のみに限定され，しかもその業務も売上目標が達成できない場合には人事考課等に影響するという人事上の負担が正社員よりも軽減されていたのであるから，業務内容及びその責任の程度は大きく異なっていたということができる。」</a:t>
          </a:r>
          <a:br>
            <a:rPr kumimoji="1" lang="en-US" altLang="ja-JP" sz="1200" b="0" kern="1200" dirty="0"/>
          </a:br>
          <a:br>
            <a:rPr kumimoji="1" lang="en-US" altLang="ja-JP" sz="1200" b="0" kern="1200" dirty="0"/>
          </a:br>
          <a:r>
            <a:rPr kumimoji="1" lang="ja-JP" sz="1200" b="0" kern="1200" dirty="0"/>
            <a:t>職務・配置の変更の範囲について</a:t>
          </a:r>
          <a:endParaRPr lang="ja-JP" sz="1200" kern="1200" dirty="0"/>
        </a:p>
        <a:p>
          <a:pPr marL="114300" lvl="1" indent="-114300" algn="l" defTabSz="533400">
            <a:lnSpc>
              <a:spcPct val="90000"/>
            </a:lnSpc>
            <a:spcBef>
              <a:spcPct val="0"/>
            </a:spcBef>
            <a:spcAft>
              <a:spcPct val="20000"/>
            </a:spcAft>
            <a:buChar char="•"/>
          </a:pPr>
          <a:r>
            <a:rPr kumimoji="1" lang="ja-JP" altLang="en-US" sz="1200" b="0" kern="1200" dirty="0"/>
            <a:t>「</a:t>
          </a:r>
          <a:r>
            <a:rPr kumimoji="1" lang="ja-JP" altLang="en-US" sz="1200" b="1" kern="1200" dirty="0"/>
            <a:t>正社員，嘱託社員及び臨時社員</a:t>
          </a:r>
          <a:r>
            <a:rPr kumimoji="1" lang="ja-JP" altLang="en-US" sz="1200" b="0" kern="1200" dirty="0"/>
            <a:t>は，いずれも就業規則上は配転等の可能性があるといえる。しかしながら，その事業所間の異動を伴う配転の運用の実際を見ると，正社員については，実際に同配転が実施されるなど同配転の蓋然性が認められる」</a:t>
          </a:r>
          <a:endParaRPr lang="ja-JP" altLang="en-US" sz="1200" kern="1200" dirty="0"/>
        </a:p>
        <a:p>
          <a:pPr marL="114300" lvl="1" indent="-114300" algn="l" defTabSz="533400">
            <a:lnSpc>
              <a:spcPct val="90000"/>
            </a:lnSpc>
            <a:spcBef>
              <a:spcPct val="0"/>
            </a:spcBef>
            <a:spcAft>
              <a:spcPct val="20000"/>
            </a:spcAft>
            <a:buChar char="•"/>
          </a:pPr>
          <a:r>
            <a:rPr kumimoji="1" lang="ja-JP" altLang="en-US" sz="1200" b="0" kern="1200"/>
            <a:t>「</a:t>
          </a:r>
          <a:r>
            <a:rPr kumimoji="1" lang="ja-JP" altLang="en-US" sz="1200" b="1" kern="1200"/>
            <a:t>嘱託社員及び臨時社員</a:t>
          </a:r>
          <a:r>
            <a:rPr kumimoji="1" lang="ja-JP" altLang="en-US" sz="1200" b="0" kern="1200"/>
            <a:t>については，一部の例外を除いて同配転の実績がないなど同配転は現実味に乏しく，運用上原則として予定されていないということができる。」</a:t>
          </a:r>
          <a:br>
            <a:rPr kumimoji="1" lang="ja-JP" altLang="en-US" sz="1200" b="0" kern="1200"/>
          </a:br>
          <a:r>
            <a:rPr kumimoji="1" lang="ja-JP" altLang="en-US" sz="1200" b="0" kern="1200"/>
            <a:t>　</a:t>
          </a:r>
          <a:endParaRPr lang="ja-JP" altLang="en-US" sz="1200" kern="1200"/>
        </a:p>
      </dsp:txBody>
      <dsp:txXfrm>
        <a:off x="0" y="675223"/>
        <a:ext cx="8401050" cy="503922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D623DD-A98C-CB47-AD04-616D990E136A}">
      <dsp:nvSpPr>
        <dsp:cNvPr id="0" name=""/>
        <dsp:cNvSpPr/>
      </dsp:nvSpPr>
      <dsp:spPr>
        <a:xfrm>
          <a:off x="0" y="47901"/>
          <a:ext cx="8394700" cy="96562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kumimoji="1" lang="ja-JP" sz="2600" b="0" kern="1200"/>
            <a:t>裁判例②　学究社事件・東京地裁立川支部判</a:t>
          </a:r>
          <a:r>
            <a:rPr kumimoji="1" lang="en-US" sz="2600" b="0" kern="1200" dirty="0"/>
            <a:t>H30.1.29</a:t>
          </a:r>
          <a:endParaRPr lang="ja-JP" sz="2600" kern="1200"/>
        </a:p>
      </dsp:txBody>
      <dsp:txXfrm>
        <a:off x="47138" y="95039"/>
        <a:ext cx="8300424" cy="871353"/>
      </dsp:txXfrm>
    </dsp:sp>
    <dsp:sp modelId="{31135EF9-9E78-5C4F-878D-80529120CCC9}">
      <dsp:nvSpPr>
        <dsp:cNvPr id="0" name=""/>
        <dsp:cNvSpPr/>
      </dsp:nvSpPr>
      <dsp:spPr>
        <a:xfrm>
          <a:off x="0" y="1013531"/>
          <a:ext cx="8394700" cy="38766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532" tIns="20320" rIns="113792" bIns="20320" numCol="1" spcCol="1270" anchor="t" anchorCtr="0">
          <a:noAutofit/>
        </a:bodyPr>
        <a:lstStyle/>
        <a:p>
          <a:pPr marL="171450" lvl="1" indent="-171450" algn="l" defTabSz="711200">
            <a:lnSpc>
              <a:spcPct val="90000"/>
            </a:lnSpc>
            <a:spcBef>
              <a:spcPct val="0"/>
            </a:spcBef>
            <a:spcAft>
              <a:spcPct val="20000"/>
            </a:spcAft>
            <a:buChar char="•"/>
          </a:pPr>
          <a:r>
            <a:rPr kumimoji="1" lang="ja-JP" sz="1600" b="0" kern="1200" dirty="0">
              <a:latin typeface="+mn-ea"/>
              <a:ea typeface="+mn-ea"/>
            </a:rPr>
            <a:t>嘱託社員（時間講師）の時給単価が正社員（専任講師）の３０</a:t>
          </a:r>
          <a:r>
            <a:rPr kumimoji="1" lang="en-US" sz="1600" b="0" kern="1200" dirty="0">
              <a:latin typeface="+mn-ea"/>
              <a:ea typeface="+mn-ea"/>
            </a:rPr>
            <a:t>〜</a:t>
          </a:r>
          <a:r>
            <a:rPr kumimoji="1" lang="ja-JP" sz="1600" b="0" kern="1200" dirty="0">
              <a:latin typeface="+mn-ea"/>
              <a:ea typeface="+mn-ea"/>
            </a:rPr>
            <a:t>４０％となることについて、不合理でないと判断した事例</a:t>
          </a:r>
          <a:br>
            <a:rPr kumimoji="1" lang="en-US" altLang="ja-JP" sz="1600" b="0" kern="1200" dirty="0">
              <a:latin typeface="+mn-ea"/>
              <a:ea typeface="+mn-ea"/>
            </a:rPr>
          </a:br>
          <a:r>
            <a:rPr kumimoji="1" lang="ja-JP" altLang="en-US" sz="1600" b="0" kern="1200" dirty="0">
              <a:latin typeface="+mn-ea"/>
              <a:ea typeface="+mn-ea"/>
            </a:rPr>
            <a:t>職務範囲について、</a:t>
          </a:r>
          <a:endParaRPr lang="ja-JP" sz="1600" kern="1200" dirty="0">
            <a:latin typeface="+mn-ea"/>
            <a:ea typeface="+mn-ea"/>
          </a:endParaRPr>
        </a:p>
        <a:p>
          <a:pPr marL="171450" lvl="1" indent="-171450" algn="l" defTabSz="711200">
            <a:lnSpc>
              <a:spcPct val="90000"/>
            </a:lnSpc>
            <a:spcBef>
              <a:spcPct val="0"/>
            </a:spcBef>
            <a:spcAft>
              <a:spcPct val="20000"/>
            </a:spcAft>
            <a:buChar char="•"/>
          </a:pPr>
          <a:r>
            <a:rPr kumimoji="1" lang="ja-JP" altLang="en-US" sz="1600" b="0" kern="1200" dirty="0">
              <a:latin typeface="+mn-ea"/>
              <a:ea typeface="+mn-ea"/>
            </a:rPr>
            <a:t>「原告は，定年前は専任講師であったのに対し，定年後の再雇用においては時間講師であり，その権利義務には相違がある」</a:t>
          </a:r>
          <a:endParaRPr lang="ja-JP" altLang="en-US" sz="1600" kern="1200" dirty="0">
            <a:latin typeface="+mn-ea"/>
            <a:ea typeface="+mn-ea"/>
          </a:endParaRPr>
        </a:p>
        <a:p>
          <a:pPr marL="171450" lvl="1" indent="-171450" algn="l" defTabSz="711200">
            <a:lnSpc>
              <a:spcPct val="90000"/>
            </a:lnSpc>
            <a:spcBef>
              <a:spcPct val="0"/>
            </a:spcBef>
            <a:spcAft>
              <a:spcPct val="20000"/>
            </a:spcAft>
            <a:buChar char="•"/>
          </a:pPr>
          <a:r>
            <a:rPr kumimoji="1" lang="ja-JP" altLang="en-US" sz="1600" b="0" kern="1200" dirty="0">
              <a:latin typeface="+mn-ea"/>
              <a:ea typeface="+mn-ea"/>
            </a:rPr>
            <a:t>「勤務内容についてみても，再雇用契約に基づく時間講師としての勤務は，原則として授業のみを担当するものであり，例外的に上司の指示がある場合に父母面談や入試応援などを含む生徒・保護者への対応を行い，担当した授業のコマ数ないし実施した内容により，事務給（時給換算）が支給されるものであることが認められる。」</a:t>
          </a:r>
          <a:endParaRPr lang="ja-JP" altLang="en-US" sz="1600" kern="1200" dirty="0">
            <a:latin typeface="+mn-ea"/>
            <a:ea typeface="+mn-ea"/>
          </a:endParaRPr>
        </a:p>
      </dsp:txBody>
      <dsp:txXfrm>
        <a:off x="0" y="1013531"/>
        <a:ext cx="8394700" cy="38766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BE796C-4AAE-8E4B-86C3-A66A0D207AD3}">
      <dsp:nvSpPr>
        <dsp:cNvPr id="0" name=""/>
        <dsp:cNvSpPr/>
      </dsp:nvSpPr>
      <dsp:spPr>
        <a:xfrm>
          <a:off x="0" y="142252"/>
          <a:ext cx="8570913" cy="5768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kumimoji="1" lang="ja-JP" altLang="en-US" sz="1700" b="0" kern="1200"/>
            <a:t>＜チェックリスト＞不合理性を妨げる（会社有利）要素</a:t>
          </a:r>
          <a:endParaRPr lang="ja-JP" altLang="en-US" sz="1700" kern="1200"/>
        </a:p>
      </dsp:txBody>
      <dsp:txXfrm>
        <a:off x="28158" y="170410"/>
        <a:ext cx="8514597" cy="520494"/>
      </dsp:txXfrm>
    </dsp:sp>
    <dsp:sp modelId="{85516481-7F9A-A843-96B5-095298664285}">
      <dsp:nvSpPr>
        <dsp:cNvPr id="0" name=""/>
        <dsp:cNvSpPr/>
      </dsp:nvSpPr>
      <dsp:spPr>
        <a:xfrm>
          <a:off x="0" y="719063"/>
          <a:ext cx="8570913" cy="2815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126" tIns="21590" rIns="120904" bIns="21590" numCol="1" spcCol="1270" anchor="t" anchorCtr="0">
          <a:noAutofit/>
        </a:bodyPr>
        <a:lstStyle/>
        <a:p>
          <a:pPr marL="114300" lvl="1" indent="-114300" algn="l" defTabSz="577850">
            <a:lnSpc>
              <a:spcPct val="90000"/>
            </a:lnSpc>
            <a:spcBef>
              <a:spcPct val="0"/>
            </a:spcBef>
            <a:spcAft>
              <a:spcPct val="20000"/>
            </a:spcAft>
            <a:buFont typeface="Wingdings" pitchFamily="2" charset="2"/>
            <a:buChar char="ü"/>
          </a:pPr>
          <a:r>
            <a:rPr kumimoji="1" lang="ja-JP" altLang="en-US" sz="1300" b="0" u="sng" kern="1200" dirty="0"/>
            <a:t>職務内容、職責、変更範囲が明確に限定されている（裁判所は何とか定年後再雇用と正社員に差を見つけようとしているようにみえる。なるべく極端な結論にならないように努力しているのではないか。</a:t>
          </a:r>
          <a:endParaRPr lang="ja-JP" altLang="en-US" sz="1300" u="sng" kern="1200" dirty="0"/>
        </a:p>
        <a:p>
          <a:pPr marL="114300" lvl="1" indent="-114300" algn="l" defTabSz="577850">
            <a:lnSpc>
              <a:spcPct val="90000"/>
            </a:lnSpc>
            <a:spcBef>
              <a:spcPct val="0"/>
            </a:spcBef>
            <a:spcAft>
              <a:spcPct val="20000"/>
            </a:spcAft>
            <a:buFont typeface="Wingdings" pitchFamily="2" charset="2"/>
            <a:buChar char="ü"/>
          </a:pPr>
          <a:r>
            <a:rPr kumimoji="1" lang="ja-JP" altLang="en-US" sz="1300" b="0" kern="1200" dirty="0"/>
            <a:t>基本給の差異の程度がさほど大きくない</a:t>
          </a:r>
          <a:endParaRPr lang="ja-JP" altLang="en-US" sz="1300" kern="1200" dirty="0"/>
        </a:p>
        <a:p>
          <a:pPr marL="114300" lvl="1" indent="-114300" algn="l" defTabSz="577850">
            <a:lnSpc>
              <a:spcPct val="90000"/>
            </a:lnSpc>
            <a:spcBef>
              <a:spcPct val="0"/>
            </a:spcBef>
            <a:spcAft>
              <a:spcPct val="20000"/>
            </a:spcAft>
            <a:buFont typeface="Wingdings" pitchFamily="2" charset="2"/>
            <a:buChar char="ü"/>
          </a:pPr>
          <a:r>
            <a:rPr kumimoji="1" lang="ja-JP" altLang="en-US" sz="1300" b="0" kern="1200" dirty="0"/>
            <a:t>嘱託社員の労働条件決定にあたり、労使協議の結果が反映されている</a:t>
          </a:r>
          <a:endParaRPr lang="ja-JP" altLang="en-US" sz="1300" kern="1200" dirty="0"/>
        </a:p>
        <a:p>
          <a:pPr marL="114300" lvl="1" indent="-114300" algn="l" defTabSz="577850">
            <a:lnSpc>
              <a:spcPct val="90000"/>
            </a:lnSpc>
            <a:spcBef>
              <a:spcPct val="0"/>
            </a:spcBef>
            <a:spcAft>
              <a:spcPct val="20000"/>
            </a:spcAft>
            <a:buFont typeface="Wingdings" pitchFamily="2" charset="2"/>
            <a:buChar char="ü"/>
          </a:pPr>
          <a:r>
            <a:rPr kumimoji="1" lang="ja-JP" altLang="en-US" sz="1300" b="0" kern="1200" dirty="0"/>
            <a:t>廃止された手当の趣旨が嘱託社員には当てはまらない</a:t>
          </a:r>
          <a:endParaRPr lang="ja-JP" altLang="en-US" sz="1300" kern="1200" dirty="0"/>
        </a:p>
        <a:p>
          <a:pPr marL="114300" lvl="1" indent="-114300" algn="l" defTabSz="577850">
            <a:lnSpc>
              <a:spcPct val="90000"/>
            </a:lnSpc>
            <a:spcBef>
              <a:spcPct val="0"/>
            </a:spcBef>
            <a:spcAft>
              <a:spcPct val="20000"/>
            </a:spcAft>
            <a:buFont typeface="Wingdings" pitchFamily="2" charset="2"/>
            <a:buChar char="ü"/>
          </a:pPr>
          <a:r>
            <a:rPr kumimoji="1" lang="ja-JP" altLang="en-US" sz="1300" b="0" kern="1200" dirty="0"/>
            <a:t>定年時に退職金を受給している</a:t>
          </a:r>
          <a:endParaRPr lang="ja-JP" altLang="en-US" sz="1300" kern="1200" dirty="0"/>
        </a:p>
        <a:p>
          <a:pPr marL="114300" lvl="1" indent="-114300" algn="l" defTabSz="577850">
            <a:lnSpc>
              <a:spcPct val="90000"/>
            </a:lnSpc>
            <a:spcBef>
              <a:spcPct val="0"/>
            </a:spcBef>
            <a:spcAft>
              <a:spcPct val="20000"/>
            </a:spcAft>
            <a:buFont typeface="Wingdings" pitchFamily="2" charset="2"/>
            <a:buChar char="ü"/>
          </a:pPr>
          <a:r>
            <a:rPr kumimoji="1" lang="ja-JP" altLang="en-US" sz="1300" b="0" kern="1200"/>
            <a:t>嘱託社員が老齢厚生年金（比例報酬部分）や高年齢雇用継続基本給付金を受給している</a:t>
          </a:r>
          <a:endParaRPr lang="ja-JP" altLang="en-US" sz="1300" kern="1200"/>
        </a:p>
        <a:p>
          <a:pPr marL="114300" lvl="1" indent="-114300" algn="l" defTabSz="577850">
            <a:lnSpc>
              <a:spcPct val="90000"/>
            </a:lnSpc>
            <a:spcBef>
              <a:spcPct val="0"/>
            </a:spcBef>
            <a:spcAft>
              <a:spcPct val="20000"/>
            </a:spcAft>
            <a:buFont typeface="Wingdings" pitchFamily="2" charset="2"/>
            <a:buChar char="ü"/>
          </a:pPr>
          <a:r>
            <a:rPr lang="ja-JP" altLang="en-US" sz="1300" kern="1200"/>
            <a:t>激変緩和措置が講じられている</a:t>
          </a:r>
        </a:p>
      </dsp:txBody>
      <dsp:txXfrm>
        <a:off x="0" y="719063"/>
        <a:ext cx="8570913" cy="2815200"/>
      </dsp:txXfrm>
    </dsp:sp>
    <dsp:sp modelId="{FFA578A9-8F94-8245-8CDA-1E181A25F53A}">
      <dsp:nvSpPr>
        <dsp:cNvPr id="0" name=""/>
        <dsp:cNvSpPr/>
      </dsp:nvSpPr>
      <dsp:spPr>
        <a:xfrm>
          <a:off x="0" y="3534263"/>
          <a:ext cx="8570913" cy="5768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kumimoji="1" lang="ja-JP" altLang="en-US" sz="1700" b="0" kern="1200"/>
            <a:t>＜チェックリスト＞不合理性を基礎づける（会社不利）要素</a:t>
          </a:r>
          <a:endParaRPr lang="ja-JP" altLang="en-US" sz="1700" kern="1200"/>
        </a:p>
      </dsp:txBody>
      <dsp:txXfrm>
        <a:off x="28158" y="3562421"/>
        <a:ext cx="8514597" cy="520494"/>
      </dsp:txXfrm>
    </dsp:sp>
    <dsp:sp modelId="{EABDE750-78F4-8544-BA93-3B505DBB72C9}">
      <dsp:nvSpPr>
        <dsp:cNvPr id="0" name=""/>
        <dsp:cNvSpPr/>
      </dsp:nvSpPr>
      <dsp:spPr>
        <a:xfrm>
          <a:off x="0" y="4111073"/>
          <a:ext cx="8570913" cy="1407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126" tIns="21590" rIns="120904" bIns="21590" numCol="1" spcCol="1270" anchor="t" anchorCtr="0">
          <a:noAutofit/>
        </a:bodyPr>
        <a:lstStyle/>
        <a:p>
          <a:pPr marL="114300" lvl="1" indent="-114300" algn="l" defTabSz="577850">
            <a:lnSpc>
              <a:spcPct val="90000"/>
            </a:lnSpc>
            <a:spcBef>
              <a:spcPct val="0"/>
            </a:spcBef>
            <a:spcAft>
              <a:spcPct val="20000"/>
            </a:spcAft>
            <a:buFont typeface="Wingdings" pitchFamily="2" charset="2"/>
            <a:buChar char="ü"/>
          </a:pPr>
          <a:r>
            <a:rPr kumimoji="1" lang="ja-JP" altLang="en-US" sz="1300" b="0" kern="1200"/>
            <a:t>職務内容、職責、変更範囲が正社員と優位な差がみられない</a:t>
          </a:r>
          <a:endParaRPr lang="ja-JP" altLang="en-US" sz="1300" kern="1200"/>
        </a:p>
        <a:p>
          <a:pPr marL="114300" lvl="1" indent="-114300" algn="l" defTabSz="577850">
            <a:lnSpc>
              <a:spcPct val="90000"/>
            </a:lnSpc>
            <a:spcBef>
              <a:spcPct val="0"/>
            </a:spcBef>
            <a:spcAft>
              <a:spcPct val="20000"/>
            </a:spcAft>
            <a:buFont typeface="Wingdings" pitchFamily="2" charset="2"/>
            <a:buChar char="ü"/>
          </a:pPr>
          <a:r>
            <a:rPr kumimoji="1" lang="ja-JP" altLang="en-US" sz="1300" b="0" kern="1200"/>
            <a:t>正社員の待遇を年功序列としていながら、嘱託社員の待遇が若年社員の待遇を下回る</a:t>
          </a:r>
          <a:endParaRPr lang="ja-JP" altLang="en-US" sz="1300" kern="1200"/>
        </a:p>
        <a:p>
          <a:pPr marL="114300" lvl="1" indent="-114300" algn="l" defTabSz="577850">
            <a:lnSpc>
              <a:spcPct val="90000"/>
            </a:lnSpc>
            <a:spcBef>
              <a:spcPct val="0"/>
            </a:spcBef>
            <a:spcAft>
              <a:spcPct val="20000"/>
            </a:spcAft>
            <a:buFont typeface="Wingdings" pitchFamily="2" charset="2"/>
            <a:buChar char="ü"/>
          </a:pPr>
          <a:r>
            <a:rPr kumimoji="1" lang="ja-JP" altLang="en-US" sz="1300" b="0" kern="1200"/>
            <a:t>廃止された手当の趣旨が嘱託社員にも変わらず当てはまる</a:t>
          </a:r>
          <a:endParaRPr lang="ja-JP" altLang="en-US" sz="1300" kern="1200"/>
        </a:p>
        <a:p>
          <a:pPr marL="114300" lvl="1" indent="-114300" algn="l" defTabSz="577850">
            <a:lnSpc>
              <a:spcPct val="90000"/>
            </a:lnSpc>
            <a:spcBef>
              <a:spcPct val="0"/>
            </a:spcBef>
            <a:spcAft>
              <a:spcPct val="20000"/>
            </a:spcAft>
            <a:buFont typeface="Wingdings" pitchFamily="2" charset="2"/>
            <a:buChar char="ü"/>
          </a:pPr>
          <a:r>
            <a:rPr kumimoji="1" lang="ja-JP" altLang="en-US" sz="1300" b="0" kern="1200"/>
            <a:t>廃止された手当の趣旨がそもそも不明</a:t>
          </a:r>
          <a:endParaRPr lang="ja-JP" altLang="en-US" sz="1300" kern="1200"/>
        </a:p>
      </dsp:txBody>
      <dsp:txXfrm>
        <a:off x="0" y="4111073"/>
        <a:ext cx="8570913" cy="14076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4183" cy="496654"/>
          </a:xfrm>
          <a:prstGeom prst="rect">
            <a:avLst/>
          </a:prstGeom>
        </p:spPr>
        <p:txBody>
          <a:bodyPr vert="horz" lIns="91365" tIns="45684" rIns="91365" bIns="45684"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4" name="フッター プレースホルダー 3"/>
          <p:cNvSpPr>
            <a:spLocks noGrp="1"/>
          </p:cNvSpPr>
          <p:nvPr>
            <p:ph type="ftr" sz="quarter" idx="2"/>
          </p:nvPr>
        </p:nvSpPr>
        <p:spPr>
          <a:xfrm>
            <a:off x="3" y="9426800"/>
            <a:ext cx="2944183" cy="496653"/>
          </a:xfrm>
          <a:prstGeom prst="rect">
            <a:avLst/>
          </a:prstGeom>
        </p:spPr>
        <p:txBody>
          <a:bodyPr vert="horz" lIns="91365" tIns="45684" rIns="91365" bIns="45684"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Tree>
    <p:extLst>
      <p:ext uri="{BB962C8B-B14F-4D97-AF65-F5344CB8AC3E}">
        <p14:creationId xmlns:p14="http://schemas.microsoft.com/office/powerpoint/2010/main" val="17879947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4183" cy="496654"/>
          </a:xfrm>
          <a:prstGeom prst="rect">
            <a:avLst/>
          </a:prstGeom>
        </p:spPr>
        <p:txBody>
          <a:bodyPr vert="horz" lIns="91365" tIns="45684" rIns="91365" bIns="45684"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47129" y="0"/>
            <a:ext cx="2944182" cy="496654"/>
          </a:xfrm>
          <a:prstGeom prst="rect">
            <a:avLst/>
          </a:prstGeom>
        </p:spPr>
        <p:txBody>
          <a:bodyPr vert="horz" lIns="91365" tIns="45684" rIns="91365" bIns="45684" rtlCol="0"/>
          <a:lstStyle>
            <a:lvl1pPr algn="r" eaLnBrk="1" fontAlgn="auto" hangingPunct="1">
              <a:spcBef>
                <a:spcPts val="0"/>
              </a:spcBef>
              <a:spcAft>
                <a:spcPts val="0"/>
              </a:spcAft>
              <a:defRPr sz="1200">
                <a:latin typeface="+mn-lt"/>
                <a:ea typeface="+mn-ea"/>
              </a:defRPr>
            </a:lvl1pPr>
          </a:lstStyle>
          <a:p>
            <a:pPr>
              <a:defRPr/>
            </a:pPr>
            <a:fld id="{4DC5B193-64B5-41B3-A0E7-8AF16BC6C2BE}" type="datetimeFigureOut">
              <a:rPr lang="ja-JP" altLang="en-US"/>
              <a:pPr>
                <a:defRPr/>
              </a:pPr>
              <a:t>2022/1/31</a:t>
            </a:fld>
            <a:endParaRPr lang="ja-JP" altLang="en-US" dirty="0"/>
          </a:p>
        </p:txBody>
      </p:sp>
      <p:sp>
        <p:nvSpPr>
          <p:cNvPr id="4" name="スライド イメージ プレースホルダー 3"/>
          <p:cNvSpPr>
            <a:spLocks noGrp="1" noRot="1" noChangeAspect="1"/>
          </p:cNvSpPr>
          <p:nvPr>
            <p:ph type="sldImg" idx="2"/>
          </p:nvPr>
        </p:nvSpPr>
        <p:spPr>
          <a:xfrm>
            <a:off x="914400" y="744538"/>
            <a:ext cx="4964113" cy="3724275"/>
          </a:xfrm>
          <a:prstGeom prst="rect">
            <a:avLst/>
          </a:prstGeom>
          <a:noFill/>
          <a:ln w="12700">
            <a:solidFill>
              <a:prstClr val="black"/>
            </a:solidFill>
          </a:ln>
        </p:spPr>
        <p:txBody>
          <a:bodyPr vert="horz" lIns="91365" tIns="45684" rIns="91365" bIns="45684" rtlCol="0" anchor="ctr"/>
          <a:lstStyle/>
          <a:p>
            <a:pPr lvl="0"/>
            <a:endParaRPr lang="ja-JP" altLang="en-US" noProof="0" dirty="0"/>
          </a:p>
        </p:txBody>
      </p:sp>
      <p:sp>
        <p:nvSpPr>
          <p:cNvPr id="5" name="ノート プレースホルダー 4"/>
          <p:cNvSpPr>
            <a:spLocks noGrp="1"/>
          </p:cNvSpPr>
          <p:nvPr>
            <p:ph type="body" sz="quarter" idx="3"/>
          </p:nvPr>
        </p:nvSpPr>
        <p:spPr>
          <a:xfrm>
            <a:off x="678814" y="4714199"/>
            <a:ext cx="5435291" cy="4466672"/>
          </a:xfrm>
          <a:prstGeom prst="rect">
            <a:avLst/>
          </a:prstGeom>
        </p:spPr>
        <p:txBody>
          <a:bodyPr vert="horz" lIns="91365" tIns="45684" rIns="91365" bIns="45684"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3" y="9426800"/>
            <a:ext cx="2944183" cy="496653"/>
          </a:xfrm>
          <a:prstGeom prst="rect">
            <a:avLst/>
          </a:prstGeom>
        </p:spPr>
        <p:txBody>
          <a:bodyPr vert="horz" lIns="91365" tIns="45684" rIns="91365" bIns="45684"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47129" y="9426800"/>
            <a:ext cx="2944182" cy="496653"/>
          </a:xfrm>
          <a:prstGeom prst="rect">
            <a:avLst/>
          </a:prstGeom>
        </p:spPr>
        <p:txBody>
          <a:bodyPr vert="horz" wrap="square" lIns="91365" tIns="45684" rIns="91365" bIns="45684" numCol="1" anchor="b" anchorCtr="0" compatLnSpc="1">
            <a:prstTxWarp prst="textNoShape">
              <a:avLst/>
            </a:prstTxWarp>
          </a:bodyPr>
          <a:lstStyle>
            <a:lvl1pPr algn="r" eaLnBrk="1" hangingPunct="1">
              <a:defRPr sz="1200"/>
            </a:lvl1pPr>
          </a:lstStyle>
          <a:p>
            <a:pPr>
              <a:defRPr/>
            </a:pPr>
            <a:fld id="{DB2F3D91-FDCD-4A14-B75A-5ED1E2472B26}" type="slidenum">
              <a:rPr lang="ja-JP" altLang="en-US"/>
              <a:pPr>
                <a:defRPr/>
              </a:pPr>
              <a:t>‹#›</a:t>
            </a:fld>
            <a:endParaRPr lang="ja-JP" altLang="en-US"/>
          </a:p>
        </p:txBody>
      </p:sp>
    </p:spTree>
    <p:extLst>
      <p:ext uri="{BB962C8B-B14F-4D97-AF65-F5344CB8AC3E}">
        <p14:creationId xmlns:p14="http://schemas.microsoft.com/office/powerpoint/2010/main" val="177343072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dirty="0"/>
          </a:p>
          <a:p>
            <a:endParaRPr lang="ja-JP" altLang="en-US" dirty="0"/>
          </a:p>
        </p:txBody>
      </p:sp>
      <p:sp>
        <p:nvSpPr>
          <p:cNvPr id="49156"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itchFamily="34" charset="0"/>
                <a:ea typeface="ＭＳ Ｐゴシック" pitchFamily="50" charset="-128"/>
              </a:defRPr>
            </a:lvl1pPr>
            <a:lvl2pPr marL="741491" indent="-284452">
              <a:spcBef>
                <a:spcPct val="30000"/>
              </a:spcBef>
              <a:defRPr kumimoji="1" sz="1200">
                <a:solidFill>
                  <a:schemeClr val="tx1"/>
                </a:solidFill>
                <a:latin typeface="Calibri" pitchFamily="34" charset="0"/>
                <a:ea typeface="ＭＳ Ｐゴシック" pitchFamily="50" charset="-128"/>
              </a:defRPr>
            </a:lvl2pPr>
            <a:lvl3pPr marL="1141003" indent="-226923">
              <a:spcBef>
                <a:spcPct val="30000"/>
              </a:spcBef>
              <a:defRPr kumimoji="1" sz="1200">
                <a:solidFill>
                  <a:schemeClr val="tx1"/>
                </a:solidFill>
                <a:latin typeface="Calibri" pitchFamily="34" charset="0"/>
                <a:ea typeface="ＭＳ Ｐゴシック" pitchFamily="50" charset="-128"/>
              </a:defRPr>
            </a:lvl3pPr>
            <a:lvl4pPr marL="1598045" indent="-226923">
              <a:spcBef>
                <a:spcPct val="30000"/>
              </a:spcBef>
              <a:defRPr kumimoji="1" sz="1200">
                <a:solidFill>
                  <a:schemeClr val="tx1"/>
                </a:solidFill>
                <a:latin typeface="Calibri" pitchFamily="34" charset="0"/>
                <a:ea typeface="ＭＳ Ｐゴシック" pitchFamily="50" charset="-128"/>
              </a:defRPr>
            </a:lvl4pPr>
            <a:lvl5pPr marL="2055085" indent="-226923">
              <a:spcBef>
                <a:spcPct val="30000"/>
              </a:spcBef>
              <a:defRPr kumimoji="1" sz="1200">
                <a:solidFill>
                  <a:schemeClr val="tx1"/>
                </a:solidFill>
                <a:latin typeface="Calibri" pitchFamily="34" charset="0"/>
                <a:ea typeface="ＭＳ Ｐゴシック" pitchFamily="50" charset="-128"/>
              </a:defRPr>
            </a:lvl5pPr>
            <a:lvl6pPr marL="2515322" indent="-226923" defTabSz="1049916" eaLnBrk="0" fontAlgn="base" hangingPunct="0">
              <a:spcBef>
                <a:spcPct val="30000"/>
              </a:spcBef>
              <a:spcAft>
                <a:spcPct val="0"/>
              </a:spcAft>
              <a:defRPr kumimoji="1" sz="1200">
                <a:solidFill>
                  <a:schemeClr val="tx1"/>
                </a:solidFill>
                <a:latin typeface="Calibri" pitchFamily="34" charset="0"/>
                <a:ea typeface="ＭＳ Ｐゴシック" pitchFamily="50" charset="-128"/>
              </a:defRPr>
            </a:lvl6pPr>
            <a:lvl7pPr marL="2975559" indent="-226923" defTabSz="1049916" eaLnBrk="0" fontAlgn="base" hangingPunct="0">
              <a:spcBef>
                <a:spcPct val="30000"/>
              </a:spcBef>
              <a:spcAft>
                <a:spcPct val="0"/>
              </a:spcAft>
              <a:defRPr kumimoji="1" sz="1200">
                <a:solidFill>
                  <a:schemeClr val="tx1"/>
                </a:solidFill>
                <a:latin typeface="Calibri" pitchFamily="34" charset="0"/>
                <a:ea typeface="ＭＳ Ｐゴシック" pitchFamily="50" charset="-128"/>
              </a:defRPr>
            </a:lvl7pPr>
            <a:lvl8pPr marL="3435795" indent="-226923" defTabSz="1049916" eaLnBrk="0" fontAlgn="base" hangingPunct="0">
              <a:spcBef>
                <a:spcPct val="30000"/>
              </a:spcBef>
              <a:spcAft>
                <a:spcPct val="0"/>
              </a:spcAft>
              <a:defRPr kumimoji="1" sz="1200">
                <a:solidFill>
                  <a:schemeClr val="tx1"/>
                </a:solidFill>
                <a:latin typeface="Calibri" pitchFamily="34" charset="0"/>
                <a:ea typeface="ＭＳ Ｐゴシック" pitchFamily="50" charset="-128"/>
              </a:defRPr>
            </a:lvl8pPr>
            <a:lvl9pPr marL="3896032" indent="-226923" defTabSz="1049916" eaLnBrk="0" fontAlgn="base" hangingPunct="0">
              <a:spcBef>
                <a:spcPct val="30000"/>
              </a:spcBef>
              <a:spcAft>
                <a:spcPct val="0"/>
              </a:spcAft>
              <a:defRPr kumimoji="1" sz="1200">
                <a:solidFill>
                  <a:schemeClr val="tx1"/>
                </a:solidFill>
                <a:latin typeface="Calibri" pitchFamily="34" charset="0"/>
                <a:ea typeface="ＭＳ Ｐゴシック" pitchFamily="50" charset="-128"/>
              </a:defRPr>
            </a:lvl9pPr>
          </a:lstStyle>
          <a:p>
            <a:pPr>
              <a:spcBef>
                <a:spcPct val="0"/>
              </a:spcBef>
            </a:pPr>
            <a:fld id="{11E478D6-2ED4-43E0-9082-46D500692930}" type="slidenum">
              <a:rPr lang="ja-JP" altLang="en-US" smtClean="0"/>
              <a:pPr>
                <a:spcBef>
                  <a:spcPct val="0"/>
                </a:spcBef>
              </a:pPr>
              <a:t>0</a:t>
            </a:fld>
            <a:endParaRPr lang="en-US" altLang="ja-JP"/>
          </a:p>
        </p:txBody>
      </p:sp>
    </p:spTree>
    <p:extLst>
      <p:ext uri="{BB962C8B-B14F-4D97-AF65-F5344CB8AC3E}">
        <p14:creationId xmlns:p14="http://schemas.microsoft.com/office/powerpoint/2010/main" val="12437816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 イメージ プレースホルダー 1">
            <a:extLst>
              <a:ext uri="{FF2B5EF4-FFF2-40B4-BE49-F238E27FC236}">
                <a16:creationId xmlns:a16="http://schemas.microsoft.com/office/drawing/2014/main" id="{EC3BE52C-FA3D-452B-A1A7-CACDE2570B2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ノート プレースホルダー 2">
            <a:extLst>
              <a:ext uri="{FF2B5EF4-FFF2-40B4-BE49-F238E27FC236}">
                <a16:creationId xmlns:a16="http://schemas.microsoft.com/office/drawing/2014/main" id="{853DA93D-041F-4FE0-94D5-9E8A1E82295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33796" name="スライド番号プレースホルダー 3">
            <a:extLst>
              <a:ext uri="{FF2B5EF4-FFF2-40B4-BE49-F238E27FC236}">
                <a16:creationId xmlns:a16="http://schemas.microsoft.com/office/drawing/2014/main" id="{F2BA8BA6-77C4-4574-B841-101CCB68592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D3F4903-FAE9-4FDC-9F98-33E036638F83}" type="slidenum">
              <a:rPr lang="ja-JP" altLang="en-US"/>
              <a:pPr/>
              <a:t>4</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表紙">
    <p:spTree>
      <p:nvGrpSpPr>
        <p:cNvPr id="1" name=""/>
        <p:cNvGrpSpPr/>
        <p:nvPr/>
      </p:nvGrpSpPr>
      <p:grpSpPr>
        <a:xfrm>
          <a:off x="0" y="0"/>
          <a:ext cx="0" cy="0"/>
          <a:chOff x="0" y="0"/>
          <a:chExt cx="0" cy="0"/>
        </a:xfrm>
      </p:grpSpPr>
      <p:pic>
        <p:nvPicPr>
          <p:cNvPr id="4" name="図 10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1588" y="2060848"/>
            <a:ext cx="9152313" cy="47846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タイトル 1"/>
          <p:cNvSpPr>
            <a:spLocks noGrp="1"/>
          </p:cNvSpPr>
          <p:nvPr>
            <p:ph type="ctrTitle"/>
          </p:nvPr>
        </p:nvSpPr>
        <p:spPr>
          <a:xfrm>
            <a:off x="508080" y="2449340"/>
            <a:ext cx="7326556" cy="522427"/>
          </a:xfrm>
          <a:noFill/>
          <a:ln w="9525">
            <a:noFill/>
            <a:miter lim="800000"/>
            <a:headEnd/>
            <a:tailEnd/>
          </a:ln>
          <a:effectLst>
            <a:outerShdw dist="53882" dir="2700000" algn="ctr" rotWithShape="0">
              <a:srgbClr val="FFFFFF"/>
            </a:outerShdw>
          </a:effectLst>
        </p:spPr>
        <p:txBody>
          <a:bodyPr>
            <a:noAutofit/>
          </a:bodyPr>
          <a:lstStyle>
            <a:lvl1pPr algn="l" rtl="0" fontAlgn="base">
              <a:lnSpc>
                <a:spcPct val="114000"/>
              </a:lnSpc>
              <a:spcBef>
                <a:spcPct val="0"/>
              </a:spcBef>
              <a:spcAft>
                <a:spcPct val="0"/>
              </a:spcAft>
              <a:defRPr kumimoji="1" lang="ja-JP" altLang="en-US" sz="3078" b="0">
                <a:solidFill>
                  <a:srgbClr val="000000"/>
                </a:solidFill>
                <a:latin typeface="メイリオ" panose="020B0604030504040204" pitchFamily="50" charset="-128"/>
                <a:ea typeface="メイリオ" panose="020B0604030504040204" pitchFamily="50" charset="-128"/>
                <a:cs typeface="+mj-cs"/>
              </a:defRPr>
            </a:lvl1pPr>
          </a:lstStyle>
          <a:p>
            <a:r>
              <a:rPr lang="ja-JP" altLang="en-US"/>
              <a:t>マスター タイトルの書式設定</a:t>
            </a:r>
            <a:endParaRPr lang="ja-JP" altLang="en-US" dirty="0"/>
          </a:p>
        </p:txBody>
      </p:sp>
      <p:sp>
        <p:nvSpPr>
          <p:cNvPr id="3" name="サブタイトル 2"/>
          <p:cNvSpPr>
            <a:spLocks noGrp="1"/>
          </p:cNvSpPr>
          <p:nvPr>
            <p:ph type="subTitle" idx="1"/>
          </p:nvPr>
        </p:nvSpPr>
        <p:spPr>
          <a:xfrm>
            <a:off x="508080" y="3102447"/>
            <a:ext cx="7326556" cy="391820"/>
          </a:xfrm>
          <a:prstGeom prst="rect">
            <a:avLst/>
          </a:prstGeom>
          <a:noFill/>
          <a:ln w="9525">
            <a:noFill/>
            <a:miter lim="800000"/>
            <a:headEnd/>
            <a:tailEnd/>
          </a:ln>
          <a:effectLst/>
        </p:spPr>
        <p:txBody>
          <a:bodyPr lIns="0" tIns="0" rIns="0" bIns="0">
            <a:noAutofit/>
          </a:bodyPr>
          <a:lstStyle>
            <a:lvl1pPr marL="0" indent="0" algn="l" rtl="0" fontAlgn="base">
              <a:lnSpc>
                <a:spcPct val="114000"/>
              </a:lnSpc>
              <a:spcBef>
                <a:spcPct val="0"/>
              </a:spcBef>
              <a:spcAft>
                <a:spcPct val="80000"/>
              </a:spcAft>
              <a:buNone/>
              <a:defRPr kumimoji="1" lang="ja-JP" altLang="en-US" sz="2052" b="0">
                <a:solidFill>
                  <a:srgbClr val="000000"/>
                </a:solidFill>
                <a:latin typeface="メイリオ" panose="020B0604030504040204" pitchFamily="50" charset="-128"/>
                <a:ea typeface="メイリオ" panose="020B0604030504040204" pitchFamily="50" charset="-128"/>
                <a:cs typeface="+mn-cs"/>
              </a:defRPr>
            </a:lvl1pPr>
            <a:lvl2pPr marL="445958" indent="0" algn="ctr">
              <a:buNone/>
              <a:defRPr>
                <a:solidFill>
                  <a:schemeClr val="tx1">
                    <a:tint val="75000"/>
                  </a:schemeClr>
                </a:solidFill>
              </a:defRPr>
            </a:lvl2pPr>
            <a:lvl3pPr marL="891916" indent="0" algn="ctr">
              <a:buNone/>
              <a:defRPr>
                <a:solidFill>
                  <a:schemeClr val="tx1">
                    <a:tint val="75000"/>
                  </a:schemeClr>
                </a:solidFill>
              </a:defRPr>
            </a:lvl3pPr>
            <a:lvl4pPr marL="1337874" indent="0" algn="ctr">
              <a:buNone/>
              <a:defRPr>
                <a:solidFill>
                  <a:schemeClr val="tx1">
                    <a:tint val="75000"/>
                  </a:schemeClr>
                </a:solidFill>
              </a:defRPr>
            </a:lvl4pPr>
            <a:lvl5pPr marL="1783832" indent="0" algn="ctr">
              <a:buNone/>
              <a:defRPr>
                <a:solidFill>
                  <a:schemeClr val="tx1">
                    <a:tint val="75000"/>
                  </a:schemeClr>
                </a:solidFill>
              </a:defRPr>
            </a:lvl5pPr>
            <a:lvl6pPr marL="2229790" indent="0" algn="ctr">
              <a:buNone/>
              <a:defRPr>
                <a:solidFill>
                  <a:schemeClr val="tx1">
                    <a:tint val="75000"/>
                  </a:schemeClr>
                </a:solidFill>
              </a:defRPr>
            </a:lvl6pPr>
            <a:lvl7pPr marL="2675748" indent="0" algn="ctr">
              <a:buNone/>
              <a:defRPr>
                <a:solidFill>
                  <a:schemeClr val="tx1">
                    <a:tint val="75000"/>
                  </a:schemeClr>
                </a:solidFill>
              </a:defRPr>
            </a:lvl7pPr>
            <a:lvl8pPr marL="3121706" indent="0" algn="ctr">
              <a:buNone/>
              <a:defRPr>
                <a:solidFill>
                  <a:schemeClr val="tx1">
                    <a:tint val="75000"/>
                  </a:schemeClr>
                </a:solidFill>
              </a:defRPr>
            </a:lvl8pPr>
            <a:lvl9pPr marL="3567664" indent="0" algn="ctr">
              <a:buNone/>
              <a:defRPr>
                <a:solidFill>
                  <a:schemeClr val="tx1">
                    <a:tint val="75000"/>
                  </a:schemeClr>
                </a:solidFill>
              </a:defRPr>
            </a:lvl9pPr>
          </a:lstStyle>
          <a:p>
            <a:r>
              <a:rPr lang="ja-JP" altLang="en-US"/>
              <a:t>マスター サブタイトルの書式設定</a:t>
            </a:r>
            <a:endParaRPr lang="ja-JP" altLang="en-US" dirty="0"/>
          </a:p>
        </p:txBody>
      </p:sp>
    </p:spTree>
    <p:extLst>
      <p:ext uri="{BB962C8B-B14F-4D97-AF65-F5344CB8AC3E}">
        <p14:creationId xmlns:p14="http://schemas.microsoft.com/office/powerpoint/2010/main" val="191738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スライド番号プレースホルダ 5"/>
          <p:cNvSpPr>
            <a:spLocks noGrp="1"/>
          </p:cNvSpPr>
          <p:nvPr>
            <p:ph type="sldNum" sz="quarter" idx="10"/>
          </p:nvPr>
        </p:nvSpPr>
        <p:spPr/>
        <p:txBody>
          <a:bodyPr/>
          <a:lstStyle>
            <a:lvl1pPr>
              <a:defRPr>
                <a:latin typeface="メイリオ" panose="020B0604030504040204" pitchFamily="50" charset="-128"/>
                <a:ea typeface="メイリオ" panose="020B0604030504040204" pitchFamily="50" charset="-128"/>
              </a:defRPr>
            </a:lvl1pPr>
          </a:lstStyle>
          <a:p>
            <a:pPr>
              <a:defRPr/>
            </a:pPr>
            <a:fld id="{B84785F3-7C42-4B5E-B8E2-247AE74F0D51}" type="slidenum">
              <a:rPr lang="ja-JP" altLang="en-US" smtClean="0"/>
              <a:pPr>
                <a:defRPr/>
              </a:pPr>
              <a:t>‹#›</a:t>
            </a:fld>
            <a:endParaRPr lang="ja-JP" altLang="en-US"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892306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vl1p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lvl1pPr>
              <a:defRPr b="0"/>
            </a:lvl1pPr>
            <a:lvl2pPr>
              <a:defRPr b="0"/>
            </a:lvl2pPr>
            <a:lvl3pPr>
              <a:defRPr b="0"/>
            </a:lvl3pPr>
            <a:lvl4pPr>
              <a:defRPr b="0"/>
            </a:lvl4pPr>
            <a:lvl5pPr>
              <a:defRPr b="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a:xfrm>
            <a:off x="0" y="0"/>
            <a:ext cx="0" cy="0"/>
          </a:xfrm>
        </p:spPr>
        <p:txBody>
          <a:bodyPr/>
          <a:lstStyle>
            <a:lvl1pPr>
              <a:defRPr/>
            </a:lvl1pPr>
          </a:lstStyle>
          <a:p>
            <a:pPr>
              <a:defRPr/>
            </a:pPr>
            <a:endParaRPr lang="ja-JP" altLang="en-US"/>
          </a:p>
        </p:txBody>
      </p:sp>
      <p:sp>
        <p:nvSpPr>
          <p:cNvPr id="5" name="フッター プレースホルダー 4"/>
          <p:cNvSpPr>
            <a:spLocks noGrp="1"/>
          </p:cNvSpPr>
          <p:nvPr>
            <p:ph type="ftr" sz="quarter" idx="11"/>
          </p:nvPr>
        </p:nvSpPr>
        <p:spPr>
          <a:xfrm>
            <a:off x="0" y="0"/>
            <a:ext cx="0" cy="0"/>
          </a:xfrm>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sz="1000">
                <a:latin typeface="メイリオ" panose="020B0604030504040204" pitchFamily="50" charset="-128"/>
                <a:ea typeface="メイリオ" panose="020B0604030504040204" pitchFamily="50" charset="-128"/>
              </a:defRPr>
            </a:lvl1pPr>
          </a:lstStyle>
          <a:p>
            <a:pPr>
              <a:defRPr/>
            </a:pPr>
            <a:fld id="{5F763C39-A322-4CCA-9745-87961242224B}" type="slidenum">
              <a:rPr lang="ja-JP" altLang="en-US" smtClean="0"/>
              <a:pPr>
                <a:defRPr/>
              </a:pPr>
              <a:t>‹#›</a:t>
            </a:fld>
            <a:endParaRPr lang="ja-JP" altLang="en-US" sz="1000" dirty="0"/>
          </a:p>
        </p:txBody>
      </p:sp>
    </p:spTree>
    <p:extLst>
      <p:ext uri="{BB962C8B-B14F-4D97-AF65-F5344CB8AC3E}">
        <p14:creationId xmlns:p14="http://schemas.microsoft.com/office/powerpoint/2010/main" val="13456900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図 5"/>
          <p:cNvPicPr>
            <a:picLocks noChangeAspect="1"/>
          </p:cNvPicPr>
          <p:nvPr/>
        </p:nvPicPr>
        <p:blipFill>
          <a:blip r:embed="rId5">
            <a:extLst>
              <a:ext uri="{28A0092B-C50C-407E-A947-70E740481C1C}">
                <a14:useLocalDpi xmlns:a14="http://schemas.microsoft.com/office/drawing/2010/main" val="0"/>
              </a:ext>
            </a:extLst>
          </a:blip>
          <a:srcRect t="41275" b="32777"/>
          <a:stretch>
            <a:fillRect/>
          </a:stretch>
        </p:blipFill>
        <p:spPr bwMode="auto">
          <a:xfrm>
            <a:off x="1588" y="676275"/>
            <a:ext cx="9142412"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7" name="Codos_Grid_201008" hidden="1"/>
          <p:cNvGrpSpPr>
            <a:grpSpLocks/>
          </p:cNvGrpSpPr>
          <p:nvPr/>
        </p:nvGrpSpPr>
        <p:grpSpPr bwMode="auto">
          <a:xfrm>
            <a:off x="754063" y="1125538"/>
            <a:ext cx="7635875" cy="4965700"/>
            <a:chOff x="449454" y="1189814"/>
            <a:chExt cx="8928993" cy="5472608"/>
          </a:xfrm>
        </p:grpSpPr>
        <p:sp>
          <p:nvSpPr>
            <p:cNvPr id="1031" name="Line 99" hidden="1"/>
            <p:cNvSpPr>
              <a:spLocks noChangeShapeType="1"/>
            </p:cNvSpPr>
            <p:nvPr userDrawn="1"/>
          </p:nvSpPr>
          <p:spPr bwMode="auto">
            <a:xfrm>
              <a:off x="477126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2" name="Line 99" hidden="1"/>
            <p:cNvSpPr>
              <a:spLocks noChangeShapeType="1"/>
            </p:cNvSpPr>
            <p:nvPr userDrawn="1"/>
          </p:nvSpPr>
          <p:spPr bwMode="auto">
            <a:xfrm>
              <a:off x="318575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3" name="Line 99" hidden="1"/>
            <p:cNvSpPr>
              <a:spLocks noChangeShapeType="1"/>
            </p:cNvSpPr>
            <p:nvPr userDrawn="1"/>
          </p:nvSpPr>
          <p:spPr bwMode="auto">
            <a:xfrm>
              <a:off x="304174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4" name="Line 99" hidden="1"/>
            <p:cNvSpPr>
              <a:spLocks noChangeShapeType="1"/>
            </p:cNvSpPr>
            <p:nvPr userDrawn="1"/>
          </p:nvSpPr>
          <p:spPr bwMode="auto">
            <a:xfrm>
              <a:off x="289772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5" name="Line 99" hidden="1"/>
            <p:cNvSpPr>
              <a:spLocks noChangeShapeType="1"/>
            </p:cNvSpPr>
            <p:nvPr userDrawn="1"/>
          </p:nvSpPr>
          <p:spPr bwMode="auto">
            <a:xfrm>
              <a:off x="275371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6" name="Line 99" hidden="1"/>
            <p:cNvSpPr>
              <a:spLocks noChangeShapeType="1"/>
            </p:cNvSpPr>
            <p:nvPr userDrawn="1"/>
          </p:nvSpPr>
          <p:spPr bwMode="auto">
            <a:xfrm>
              <a:off x="260969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7" name="Line 99" hidden="1"/>
            <p:cNvSpPr>
              <a:spLocks noChangeShapeType="1"/>
            </p:cNvSpPr>
            <p:nvPr userDrawn="1"/>
          </p:nvSpPr>
          <p:spPr bwMode="auto">
            <a:xfrm>
              <a:off x="246567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8" name="Line 99" hidden="1"/>
            <p:cNvSpPr>
              <a:spLocks noChangeShapeType="1"/>
            </p:cNvSpPr>
            <p:nvPr userDrawn="1"/>
          </p:nvSpPr>
          <p:spPr bwMode="auto">
            <a:xfrm>
              <a:off x="232166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9" name="Line 99" hidden="1"/>
            <p:cNvSpPr>
              <a:spLocks noChangeShapeType="1"/>
            </p:cNvSpPr>
            <p:nvPr userDrawn="1"/>
          </p:nvSpPr>
          <p:spPr bwMode="auto">
            <a:xfrm>
              <a:off x="217764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0" name="Line 99" hidden="1"/>
            <p:cNvSpPr>
              <a:spLocks noChangeShapeType="1"/>
            </p:cNvSpPr>
            <p:nvPr userDrawn="1"/>
          </p:nvSpPr>
          <p:spPr bwMode="auto">
            <a:xfrm>
              <a:off x="203363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1" name="Line 99" hidden="1"/>
            <p:cNvSpPr>
              <a:spLocks noChangeShapeType="1"/>
            </p:cNvSpPr>
            <p:nvPr userDrawn="1"/>
          </p:nvSpPr>
          <p:spPr bwMode="auto">
            <a:xfrm>
              <a:off x="188961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2" name="Line 99" hidden="1"/>
            <p:cNvSpPr>
              <a:spLocks noChangeShapeType="1"/>
            </p:cNvSpPr>
            <p:nvPr userDrawn="1"/>
          </p:nvSpPr>
          <p:spPr bwMode="auto">
            <a:xfrm>
              <a:off x="174559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3" name="Line 99" hidden="1"/>
            <p:cNvSpPr>
              <a:spLocks noChangeShapeType="1"/>
            </p:cNvSpPr>
            <p:nvPr userDrawn="1"/>
          </p:nvSpPr>
          <p:spPr bwMode="auto">
            <a:xfrm>
              <a:off x="160158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4" name="Line 99" hidden="1"/>
            <p:cNvSpPr>
              <a:spLocks noChangeShapeType="1"/>
            </p:cNvSpPr>
            <p:nvPr userDrawn="1"/>
          </p:nvSpPr>
          <p:spPr bwMode="auto">
            <a:xfrm>
              <a:off x="145756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5" name="Line 99" hidden="1"/>
            <p:cNvSpPr>
              <a:spLocks noChangeShapeType="1"/>
            </p:cNvSpPr>
            <p:nvPr userDrawn="1"/>
          </p:nvSpPr>
          <p:spPr bwMode="auto">
            <a:xfrm>
              <a:off x="131355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6" name="Line 99" hidden="1"/>
            <p:cNvSpPr>
              <a:spLocks noChangeShapeType="1"/>
            </p:cNvSpPr>
            <p:nvPr userDrawn="1"/>
          </p:nvSpPr>
          <p:spPr bwMode="auto">
            <a:xfrm>
              <a:off x="116953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7" name="Line 99" hidden="1"/>
            <p:cNvSpPr>
              <a:spLocks noChangeShapeType="1"/>
            </p:cNvSpPr>
            <p:nvPr userDrawn="1"/>
          </p:nvSpPr>
          <p:spPr bwMode="auto">
            <a:xfrm>
              <a:off x="102551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8" name="Line 99" hidden="1"/>
            <p:cNvSpPr>
              <a:spLocks noChangeShapeType="1"/>
            </p:cNvSpPr>
            <p:nvPr userDrawn="1"/>
          </p:nvSpPr>
          <p:spPr bwMode="auto">
            <a:xfrm>
              <a:off x="88150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9" name="Line 99" hidden="1"/>
            <p:cNvSpPr>
              <a:spLocks noChangeShapeType="1"/>
            </p:cNvSpPr>
            <p:nvPr userDrawn="1"/>
          </p:nvSpPr>
          <p:spPr bwMode="auto">
            <a:xfrm>
              <a:off x="73748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0" name="Line 99" hidden="1"/>
            <p:cNvSpPr>
              <a:spLocks noChangeShapeType="1"/>
            </p:cNvSpPr>
            <p:nvPr userDrawn="1"/>
          </p:nvSpPr>
          <p:spPr bwMode="auto">
            <a:xfrm>
              <a:off x="59347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1" name="Line 99" hidden="1"/>
            <p:cNvSpPr>
              <a:spLocks noChangeShapeType="1"/>
            </p:cNvSpPr>
            <p:nvPr userDrawn="1"/>
          </p:nvSpPr>
          <p:spPr bwMode="auto">
            <a:xfrm>
              <a:off x="361780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2" name="Line 99" hidden="1"/>
            <p:cNvSpPr>
              <a:spLocks noChangeShapeType="1"/>
            </p:cNvSpPr>
            <p:nvPr userDrawn="1"/>
          </p:nvSpPr>
          <p:spPr bwMode="auto">
            <a:xfrm>
              <a:off x="347379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3" name="Line 99" hidden="1"/>
            <p:cNvSpPr>
              <a:spLocks noChangeShapeType="1"/>
            </p:cNvSpPr>
            <p:nvPr userDrawn="1"/>
          </p:nvSpPr>
          <p:spPr bwMode="auto">
            <a:xfrm>
              <a:off x="332977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4" name="Line 99" hidden="1"/>
            <p:cNvSpPr>
              <a:spLocks noChangeShapeType="1"/>
            </p:cNvSpPr>
            <p:nvPr userDrawn="1"/>
          </p:nvSpPr>
          <p:spPr bwMode="auto">
            <a:xfrm>
              <a:off x="404985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5" name="Line 99" hidden="1"/>
            <p:cNvSpPr>
              <a:spLocks noChangeShapeType="1"/>
            </p:cNvSpPr>
            <p:nvPr userDrawn="1"/>
          </p:nvSpPr>
          <p:spPr bwMode="auto">
            <a:xfrm>
              <a:off x="390583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6" name="Line 99" hidden="1"/>
            <p:cNvSpPr>
              <a:spLocks noChangeShapeType="1"/>
            </p:cNvSpPr>
            <p:nvPr userDrawn="1"/>
          </p:nvSpPr>
          <p:spPr bwMode="auto">
            <a:xfrm>
              <a:off x="376182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7" name="Line 99" hidden="1"/>
            <p:cNvSpPr>
              <a:spLocks noChangeShapeType="1"/>
            </p:cNvSpPr>
            <p:nvPr userDrawn="1"/>
          </p:nvSpPr>
          <p:spPr bwMode="auto">
            <a:xfrm>
              <a:off x="448323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8" name="Line 99" hidden="1"/>
            <p:cNvSpPr>
              <a:spLocks noChangeShapeType="1"/>
            </p:cNvSpPr>
            <p:nvPr userDrawn="1"/>
          </p:nvSpPr>
          <p:spPr bwMode="auto">
            <a:xfrm>
              <a:off x="433922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59" name="Line 99" hidden="1"/>
            <p:cNvSpPr>
              <a:spLocks noChangeShapeType="1"/>
            </p:cNvSpPr>
            <p:nvPr userDrawn="1"/>
          </p:nvSpPr>
          <p:spPr bwMode="auto">
            <a:xfrm>
              <a:off x="419387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0" name="Line 99" hidden="1"/>
            <p:cNvSpPr>
              <a:spLocks noChangeShapeType="1"/>
            </p:cNvSpPr>
            <p:nvPr userDrawn="1"/>
          </p:nvSpPr>
          <p:spPr bwMode="auto">
            <a:xfrm>
              <a:off x="462725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1" name="Line 99" hidden="1"/>
            <p:cNvSpPr>
              <a:spLocks noChangeShapeType="1"/>
            </p:cNvSpPr>
            <p:nvPr userDrawn="1"/>
          </p:nvSpPr>
          <p:spPr bwMode="auto">
            <a:xfrm>
              <a:off x="923443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2" name="Line 99" hidden="1"/>
            <p:cNvSpPr>
              <a:spLocks noChangeShapeType="1"/>
            </p:cNvSpPr>
            <p:nvPr userDrawn="1"/>
          </p:nvSpPr>
          <p:spPr bwMode="auto">
            <a:xfrm>
              <a:off x="765025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3" name="Line 99" hidden="1"/>
            <p:cNvSpPr>
              <a:spLocks noChangeShapeType="1"/>
            </p:cNvSpPr>
            <p:nvPr userDrawn="1"/>
          </p:nvSpPr>
          <p:spPr bwMode="auto">
            <a:xfrm>
              <a:off x="750623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4" name="Line 99" hidden="1"/>
            <p:cNvSpPr>
              <a:spLocks noChangeShapeType="1"/>
            </p:cNvSpPr>
            <p:nvPr userDrawn="1"/>
          </p:nvSpPr>
          <p:spPr bwMode="auto">
            <a:xfrm>
              <a:off x="736222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5" name="Line 99" hidden="1"/>
            <p:cNvSpPr>
              <a:spLocks noChangeShapeType="1"/>
            </p:cNvSpPr>
            <p:nvPr userDrawn="1"/>
          </p:nvSpPr>
          <p:spPr bwMode="auto">
            <a:xfrm>
              <a:off x="721820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6" name="Line 99" hidden="1"/>
            <p:cNvSpPr>
              <a:spLocks noChangeShapeType="1"/>
            </p:cNvSpPr>
            <p:nvPr userDrawn="1"/>
          </p:nvSpPr>
          <p:spPr bwMode="auto">
            <a:xfrm>
              <a:off x="707419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7" name="Line 99" hidden="1"/>
            <p:cNvSpPr>
              <a:spLocks noChangeShapeType="1"/>
            </p:cNvSpPr>
            <p:nvPr userDrawn="1"/>
          </p:nvSpPr>
          <p:spPr bwMode="auto">
            <a:xfrm>
              <a:off x="693017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8" name="Line 99" hidden="1"/>
            <p:cNvSpPr>
              <a:spLocks noChangeShapeType="1"/>
            </p:cNvSpPr>
            <p:nvPr userDrawn="1"/>
          </p:nvSpPr>
          <p:spPr bwMode="auto">
            <a:xfrm>
              <a:off x="678615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69" name="Line 99" hidden="1"/>
            <p:cNvSpPr>
              <a:spLocks noChangeShapeType="1"/>
            </p:cNvSpPr>
            <p:nvPr userDrawn="1"/>
          </p:nvSpPr>
          <p:spPr bwMode="auto">
            <a:xfrm>
              <a:off x="664214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0" name="Line 99" hidden="1"/>
            <p:cNvSpPr>
              <a:spLocks noChangeShapeType="1"/>
            </p:cNvSpPr>
            <p:nvPr userDrawn="1"/>
          </p:nvSpPr>
          <p:spPr bwMode="auto">
            <a:xfrm>
              <a:off x="649812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1" name="Line 99" hidden="1"/>
            <p:cNvSpPr>
              <a:spLocks noChangeShapeType="1"/>
            </p:cNvSpPr>
            <p:nvPr userDrawn="1"/>
          </p:nvSpPr>
          <p:spPr bwMode="auto">
            <a:xfrm>
              <a:off x="635411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2" name="Line 99" hidden="1"/>
            <p:cNvSpPr>
              <a:spLocks noChangeShapeType="1"/>
            </p:cNvSpPr>
            <p:nvPr userDrawn="1"/>
          </p:nvSpPr>
          <p:spPr bwMode="auto">
            <a:xfrm>
              <a:off x="621009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3" name="Line 99" hidden="1"/>
            <p:cNvSpPr>
              <a:spLocks noChangeShapeType="1"/>
            </p:cNvSpPr>
            <p:nvPr userDrawn="1"/>
          </p:nvSpPr>
          <p:spPr bwMode="auto">
            <a:xfrm>
              <a:off x="606607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4" name="Line 99" hidden="1"/>
            <p:cNvSpPr>
              <a:spLocks noChangeShapeType="1"/>
            </p:cNvSpPr>
            <p:nvPr userDrawn="1"/>
          </p:nvSpPr>
          <p:spPr bwMode="auto">
            <a:xfrm>
              <a:off x="592206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5" name="Line 99" hidden="1"/>
            <p:cNvSpPr>
              <a:spLocks noChangeShapeType="1"/>
            </p:cNvSpPr>
            <p:nvPr userDrawn="1"/>
          </p:nvSpPr>
          <p:spPr bwMode="auto">
            <a:xfrm>
              <a:off x="577804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6" name="Line 99" hidden="1"/>
            <p:cNvSpPr>
              <a:spLocks noChangeShapeType="1"/>
            </p:cNvSpPr>
            <p:nvPr userDrawn="1"/>
          </p:nvSpPr>
          <p:spPr bwMode="auto">
            <a:xfrm>
              <a:off x="563403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7" name="Line 99" hidden="1"/>
            <p:cNvSpPr>
              <a:spLocks noChangeShapeType="1"/>
            </p:cNvSpPr>
            <p:nvPr userDrawn="1"/>
          </p:nvSpPr>
          <p:spPr bwMode="auto">
            <a:xfrm>
              <a:off x="549001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8" name="Line 99" hidden="1"/>
            <p:cNvSpPr>
              <a:spLocks noChangeShapeType="1"/>
            </p:cNvSpPr>
            <p:nvPr userDrawn="1"/>
          </p:nvSpPr>
          <p:spPr bwMode="auto">
            <a:xfrm>
              <a:off x="534599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79" name="Line 99" hidden="1"/>
            <p:cNvSpPr>
              <a:spLocks noChangeShapeType="1"/>
            </p:cNvSpPr>
            <p:nvPr userDrawn="1"/>
          </p:nvSpPr>
          <p:spPr bwMode="auto">
            <a:xfrm>
              <a:off x="520198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0" name="Line 99" hidden="1"/>
            <p:cNvSpPr>
              <a:spLocks noChangeShapeType="1"/>
            </p:cNvSpPr>
            <p:nvPr userDrawn="1"/>
          </p:nvSpPr>
          <p:spPr bwMode="auto">
            <a:xfrm>
              <a:off x="505796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1" name="Line 99" hidden="1"/>
            <p:cNvSpPr>
              <a:spLocks noChangeShapeType="1"/>
            </p:cNvSpPr>
            <p:nvPr userDrawn="1"/>
          </p:nvSpPr>
          <p:spPr bwMode="auto">
            <a:xfrm>
              <a:off x="808230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2" name="Line 99" hidden="1"/>
            <p:cNvSpPr>
              <a:spLocks noChangeShapeType="1"/>
            </p:cNvSpPr>
            <p:nvPr userDrawn="1"/>
          </p:nvSpPr>
          <p:spPr bwMode="auto">
            <a:xfrm>
              <a:off x="793828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3" name="Line 99" hidden="1"/>
            <p:cNvSpPr>
              <a:spLocks noChangeShapeType="1"/>
            </p:cNvSpPr>
            <p:nvPr userDrawn="1"/>
          </p:nvSpPr>
          <p:spPr bwMode="auto">
            <a:xfrm>
              <a:off x="779427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4" name="Line 99" hidden="1"/>
            <p:cNvSpPr>
              <a:spLocks noChangeShapeType="1"/>
            </p:cNvSpPr>
            <p:nvPr userDrawn="1"/>
          </p:nvSpPr>
          <p:spPr bwMode="auto">
            <a:xfrm>
              <a:off x="8514350"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5" name="Line 99" hidden="1"/>
            <p:cNvSpPr>
              <a:spLocks noChangeShapeType="1"/>
            </p:cNvSpPr>
            <p:nvPr userDrawn="1"/>
          </p:nvSpPr>
          <p:spPr bwMode="auto">
            <a:xfrm>
              <a:off x="837033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6" name="Line 99" hidden="1"/>
            <p:cNvSpPr>
              <a:spLocks noChangeShapeType="1"/>
            </p:cNvSpPr>
            <p:nvPr userDrawn="1"/>
          </p:nvSpPr>
          <p:spPr bwMode="auto">
            <a:xfrm>
              <a:off x="822631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7" name="Line 99" hidden="1"/>
            <p:cNvSpPr>
              <a:spLocks noChangeShapeType="1"/>
            </p:cNvSpPr>
            <p:nvPr userDrawn="1"/>
          </p:nvSpPr>
          <p:spPr bwMode="auto">
            <a:xfrm>
              <a:off x="8946398"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8" name="Line 99" hidden="1"/>
            <p:cNvSpPr>
              <a:spLocks noChangeShapeType="1"/>
            </p:cNvSpPr>
            <p:nvPr userDrawn="1"/>
          </p:nvSpPr>
          <p:spPr bwMode="auto">
            <a:xfrm>
              <a:off x="8802382"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89" name="Line 99" hidden="1"/>
            <p:cNvSpPr>
              <a:spLocks noChangeShapeType="1"/>
            </p:cNvSpPr>
            <p:nvPr userDrawn="1"/>
          </p:nvSpPr>
          <p:spPr bwMode="auto">
            <a:xfrm>
              <a:off x="8658366"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0" name="Line 99" hidden="1"/>
            <p:cNvSpPr>
              <a:spLocks noChangeShapeType="1"/>
            </p:cNvSpPr>
            <p:nvPr userDrawn="1"/>
          </p:nvSpPr>
          <p:spPr bwMode="auto">
            <a:xfrm>
              <a:off x="9090414" y="1189814"/>
              <a:ext cx="0" cy="5472608"/>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1" name="Line 99" hidden="1"/>
            <p:cNvSpPr>
              <a:spLocks noChangeShapeType="1"/>
            </p:cNvSpPr>
            <p:nvPr userDrawn="1"/>
          </p:nvSpPr>
          <p:spPr bwMode="auto">
            <a:xfrm rot="5400000" flipH="1">
              <a:off x="4913950" y="-394361"/>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2" name="Line 99" hidden="1"/>
            <p:cNvSpPr>
              <a:spLocks noChangeShapeType="1"/>
            </p:cNvSpPr>
            <p:nvPr userDrawn="1"/>
          </p:nvSpPr>
          <p:spPr bwMode="auto">
            <a:xfrm rot="5400000" flipH="1">
              <a:off x="4913950" y="-250346"/>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3" name="Line 99" hidden="1"/>
            <p:cNvSpPr>
              <a:spLocks noChangeShapeType="1"/>
            </p:cNvSpPr>
            <p:nvPr userDrawn="1"/>
          </p:nvSpPr>
          <p:spPr bwMode="auto">
            <a:xfrm rot="5400000" flipH="1">
              <a:off x="4913950" y="-106330"/>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4" name="Line 99" hidden="1"/>
            <p:cNvSpPr>
              <a:spLocks noChangeShapeType="1"/>
            </p:cNvSpPr>
            <p:nvPr userDrawn="1"/>
          </p:nvSpPr>
          <p:spPr bwMode="auto">
            <a:xfrm rot="5400000" flipH="1">
              <a:off x="4913950" y="37686"/>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5" name="Line 99" hidden="1"/>
            <p:cNvSpPr>
              <a:spLocks noChangeShapeType="1"/>
            </p:cNvSpPr>
            <p:nvPr userDrawn="1"/>
          </p:nvSpPr>
          <p:spPr bwMode="auto">
            <a:xfrm rot="5400000" flipH="1">
              <a:off x="4913950" y="181702"/>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6" name="Line 99" hidden="1"/>
            <p:cNvSpPr>
              <a:spLocks noChangeShapeType="1"/>
            </p:cNvSpPr>
            <p:nvPr userDrawn="1"/>
          </p:nvSpPr>
          <p:spPr bwMode="auto">
            <a:xfrm rot="5400000" flipH="1">
              <a:off x="4913950" y="325718"/>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7" name="Line 99" hidden="1"/>
            <p:cNvSpPr>
              <a:spLocks noChangeShapeType="1"/>
            </p:cNvSpPr>
            <p:nvPr userDrawn="1"/>
          </p:nvSpPr>
          <p:spPr bwMode="auto">
            <a:xfrm rot="5400000" flipH="1">
              <a:off x="4913950" y="469734"/>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8" name="Line 99" hidden="1"/>
            <p:cNvSpPr>
              <a:spLocks noChangeShapeType="1"/>
            </p:cNvSpPr>
            <p:nvPr userDrawn="1"/>
          </p:nvSpPr>
          <p:spPr bwMode="auto">
            <a:xfrm rot="5400000" flipH="1">
              <a:off x="4913950" y="613750"/>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99" name="Line 99" hidden="1"/>
            <p:cNvSpPr>
              <a:spLocks noChangeShapeType="1"/>
            </p:cNvSpPr>
            <p:nvPr userDrawn="1"/>
          </p:nvSpPr>
          <p:spPr bwMode="auto">
            <a:xfrm rot="5400000" flipH="1">
              <a:off x="4913950" y="757766"/>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0" name="Line 99" hidden="1"/>
            <p:cNvSpPr>
              <a:spLocks noChangeShapeType="1"/>
            </p:cNvSpPr>
            <p:nvPr userDrawn="1"/>
          </p:nvSpPr>
          <p:spPr bwMode="auto">
            <a:xfrm rot="5400000" flipH="1">
              <a:off x="4913950" y="901783"/>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1" name="Line 99" hidden="1"/>
            <p:cNvSpPr>
              <a:spLocks noChangeShapeType="1"/>
            </p:cNvSpPr>
            <p:nvPr userDrawn="1"/>
          </p:nvSpPr>
          <p:spPr bwMode="auto">
            <a:xfrm rot="5400000" flipH="1">
              <a:off x="4913950" y="1045798"/>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2" name="Line 99" hidden="1"/>
            <p:cNvSpPr>
              <a:spLocks noChangeShapeType="1"/>
            </p:cNvSpPr>
            <p:nvPr userDrawn="1"/>
          </p:nvSpPr>
          <p:spPr bwMode="auto">
            <a:xfrm rot="5400000" flipH="1">
              <a:off x="4913950" y="1189814"/>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3" name="Line 99" hidden="1"/>
            <p:cNvSpPr>
              <a:spLocks noChangeShapeType="1"/>
            </p:cNvSpPr>
            <p:nvPr userDrawn="1"/>
          </p:nvSpPr>
          <p:spPr bwMode="auto">
            <a:xfrm rot="5400000" flipH="1">
              <a:off x="4913950" y="1333830"/>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4" name="Line 99" hidden="1"/>
            <p:cNvSpPr>
              <a:spLocks noChangeShapeType="1"/>
            </p:cNvSpPr>
            <p:nvPr userDrawn="1"/>
          </p:nvSpPr>
          <p:spPr bwMode="auto">
            <a:xfrm rot="5400000" flipH="1">
              <a:off x="4913950" y="1477846"/>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5" name="Line 99" hidden="1"/>
            <p:cNvSpPr>
              <a:spLocks noChangeShapeType="1"/>
            </p:cNvSpPr>
            <p:nvPr userDrawn="1"/>
          </p:nvSpPr>
          <p:spPr bwMode="auto">
            <a:xfrm rot="5400000" flipH="1">
              <a:off x="4913950" y="1621862"/>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6" name="Line 99" hidden="1"/>
            <p:cNvSpPr>
              <a:spLocks noChangeShapeType="1"/>
            </p:cNvSpPr>
            <p:nvPr userDrawn="1"/>
          </p:nvSpPr>
          <p:spPr bwMode="auto">
            <a:xfrm rot="5400000" flipH="1">
              <a:off x="4913950" y="1765878"/>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7" name="Line 99" hidden="1"/>
            <p:cNvSpPr>
              <a:spLocks noChangeShapeType="1"/>
            </p:cNvSpPr>
            <p:nvPr userDrawn="1"/>
          </p:nvSpPr>
          <p:spPr bwMode="auto">
            <a:xfrm rot="5400000" flipH="1">
              <a:off x="4913950" y="1909894"/>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8" name="Line 99" hidden="1"/>
            <p:cNvSpPr>
              <a:spLocks noChangeShapeType="1"/>
            </p:cNvSpPr>
            <p:nvPr userDrawn="1"/>
          </p:nvSpPr>
          <p:spPr bwMode="auto">
            <a:xfrm rot="5400000" flipH="1">
              <a:off x="4913950" y="2053910"/>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09" name="Line 99" hidden="1"/>
            <p:cNvSpPr>
              <a:spLocks noChangeShapeType="1"/>
            </p:cNvSpPr>
            <p:nvPr userDrawn="1"/>
          </p:nvSpPr>
          <p:spPr bwMode="auto">
            <a:xfrm rot="5400000" flipH="1">
              <a:off x="4913950" y="-682394"/>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0" name="Line 99" hidden="1"/>
            <p:cNvSpPr>
              <a:spLocks noChangeShapeType="1"/>
            </p:cNvSpPr>
            <p:nvPr userDrawn="1"/>
          </p:nvSpPr>
          <p:spPr bwMode="auto">
            <a:xfrm rot="5400000" flipH="1">
              <a:off x="4913950" y="-826410"/>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1" name="Line 99" hidden="1"/>
            <p:cNvSpPr>
              <a:spLocks noChangeShapeType="1"/>
            </p:cNvSpPr>
            <p:nvPr userDrawn="1"/>
          </p:nvSpPr>
          <p:spPr bwMode="auto">
            <a:xfrm rot="5400000" flipH="1">
              <a:off x="4913950" y="-970425"/>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2" name="Line 99" hidden="1"/>
            <p:cNvSpPr>
              <a:spLocks noChangeShapeType="1"/>
            </p:cNvSpPr>
            <p:nvPr userDrawn="1"/>
          </p:nvSpPr>
          <p:spPr bwMode="auto">
            <a:xfrm rot="5400000" flipH="1">
              <a:off x="4913950" y="-1114441"/>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3" name="Line 99" hidden="1"/>
            <p:cNvSpPr>
              <a:spLocks noChangeShapeType="1"/>
            </p:cNvSpPr>
            <p:nvPr userDrawn="1"/>
          </p:nvSpPr>
          <p:spPr bwMode="auto">
            <a:xfrm rot="5400000" flipH="1">
              <a:off x="4913950" y="-1258457"/>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4" name="Line 99" hidden="1"/>
            <p:cNvSpPr>
              <a:spLocks noChangeShapeType="1"/>
            </p:cNvSpPr>
            <p:nvPr userDrawn="1"/>
          </p:nvSpPr>
          <p:spPr bwMode="auto">
            <a:xfrm rot="5400000" flipH="1">
              <a:off x="4913950" y="-1402473"/>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5" name="Line 99" hidden="1"/>
            <p:cNvSpPr>
              <a:spLocks noChangeShapeType="1"/>
            </p:cNvSpPr>
            <p:nvPr userDrawn="1"/>
          </p:nvSpPr>
          <p:spPr bwMode="auto">
            <a:xfrm rot="5400000" flipH="1">
              <a:off x="4913950" y="-1546489"/>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6" name="Line 99" hidden="1"/>
            <p:cNvSpPr>
              <a:spLocks noChangeShapeType="1"/>
            </p:cNvSpPr>
            <p:nvPr userDrawn="1"/>
          </p:nvSpPr>
          <p:spPr bwMode="auto">
            <a:xfrm rot="5400000" flipH="1">
              <a:off x="4913950" y="-1690505"/>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7" name="Line 99" hidden="1"/>
            <p:cNvSpPr>
              <a:spLocks noChangeShapeType="1"/>
            </p:cNvSpPr>
            <p:nvPr userDrawn="1"/>
          </p:nvSpPr>
          <p:spPr bwMode="auto">
            <a:xfrm rot="5400000" flipH="1">
              <a:off x="4913950" y="-1834521"/>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8" name="Line 99" hidden="1"/>
            <p:cNvSpPr>
              <a:spLocks noChangeShapeType="1"/>
            </p:cNvSpPr>
            <p:nvPr userDrawn="1"/>
          </p:nvSpPr>
          <p:spPr bwMode="auto">
            <a:xfrm rot="5400000" flipH="1">
              <a:off x="4913950" y="-1978537"/>
              <a:ext cx="0" cy="8928991"/>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19" name="Line 99" hidden="1"/>
            <p:cNvSpPr>
              <a:spLocks noChangeShapeType="1"/>
            </p:cNvSpPr>
            <p:nvPr userDrawn="1"/>
          </p:nvSpPr>
          <p:spPr bwMode="auto">
            <a:xfrm rot="5400000" flipH="1">
              <a:off x="4913951" y="-2122554"/>
              <a:ext cx="0" cy="8928993"/>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0" name="Line 99" hidden="1"/>
            <p:cNvSpPr>
              <a:spLocks noChangeShapeType="1"/>
            </p:cNvSpPr>
            <p:nvPr userDrawn="1"/>
          </p:nvSpPr>
          <p:spPr bwMode="auto">
            <a:xfrm rot="5400000" flipH="1">
              <a:off x="4913951" y="-2266570"/>
              <a:ext cx="0" cy="8928993"/>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1" name="Line 99" hidden="1"/>
            <p:cNvSpPr>
              <a:spLocks noChangeShapeType="1"/>
            </p:cNvSpPr>
            <p:nvPr userDrawn="1"/>
          </p:nvSpPr>
          <p:spPr bwMode="auto">
            <a:xfrm rot="5400000" flipH="1">
              <a:off x="4913951" y="-2410587"/>
              <a:ext cx="0" cy="8928993"/>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2" name="Line 99" hidden="1"/>
            <p:cNvSpPr>
              <a:spLocks noChangeShapeType="1"/>
            </p:cNvSpPr>
            <p:nvPr userDrawn="1"/>
          </p:nvSpPr>
          <p:spPr bwMode="auto">
            <a:xfrm rot="5400000" flipH="1">
              <a:off x="4913951" y="-2554603"/>
              <a:ext cx="0" cy="8928993"/>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3" name="Line 99" hidden="1"/>
            <p:cNvSpPr>
              <a:spLocks noChangeShapeType="1"/>
            </p:cNvSpPr>
            <p:nvPr userDrawn="1"/>
          </p:nvSpPr>
          <p:spPr bwMode="auto">
            <a:xfrm rot="5400000" flipH="1">
              <a:off x="4913951" y="-2698619"/>
              <a:ext cx="0" cy="8928993"/>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4" name="Line 99" hidden="1"/>
            <p:cNvSpPr>
              <a:spLocks noChangeShapeType="1"/>
            </p:cNvSpPr>
            <p:nvPr userDrawn="1"/>
          </p:nvSpPr>
          <p:spPr bwMode="auto">
            <a:xfrm rot="5400000" flipH="1">
              <a:off x="4913951" y="-2842635"/>
              <a:ext cx="0" cy="8928993"/>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5" name="Line 99" hidden="1"/>
            <p:cNvSpPr>
              <a:spLocks noChangeShapeType="1"/>
            </p:cNvSpPr>
            <p:nvPr userDrawn="1"/>
          </p:nvSpPr>
          <p:spPr bwMode="auto">
            <a:xfrm rot="5400000" flipH="1">
              <a:off x="4913951" y="-2986651"/>
              <a:ext cx="0" cy="8928993"/>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6" name="Line 99" hidden="1"/>
            <p:cNvSpPr>
              <a:spLocks noChangeShapeType="1"/>
            </p:cNvSpPr>
            <p:nvPr userDrawn="1"/>
          </p:nvSpPr>
          <p:spPr bwMode="auto">
            <a:xfrm rot="5400000" flipH="1">
              <a:off x="4913951" y="-3130667"/>
              <a:ext cx="0" cy="8928993"/>
            </a:xfrm>
            <a:prstGeom prst="line">
              <a:avLst/>
            </a:prstGeom>
            <a:noFill/>
            <a:ln w="9525">
              <a:solidFill>
                <a:srgbClr val="EAEAEA"/>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7" name="Line 99" hidden="1"/>
            <p:cNvSpPr>
              <a:spLocks noChangeShapeType="1"/>
            </p:cNvSpPr>
            <p:nvPr userDrawn="1"/>
          </p:nvSpPr>
          <p:spPr bwMode="auto">
            <a:xfrm>
              <a:off x="4913950" y="1189814"/>
              <a:ext cx="0" cy="5472608"/>
            </a:xfrm>
            <a:prstGeom prst="line">
              <a:avLst/>
            </a:prstGeom>
            <a:noFill/>
            <a:ln w="9525">
              <a:solidFill>
                <a:srgbClr val="C0C0C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 name="正方形/長方形 336" hidden="1"/>
            <p:cNvSpPr>
              <a:spLocks noChangeArrowheads="1"/>
            </p:cNvSpPr>
            <p:nvPr userDrawn="1"/>
          </p:nvSpPr>
          <p:spPr bwMode="auto">
            <a:xfrm>
              <a:off x="449454" y="1189814"/>
              <a:ext cx="8928993" cy="5472608"/>
            </a:xfrm>
            <a:prstGeom prst="rect">
              <a:avLst/>
            </a:prstGeom>
            <a:noFill/>
            <a:ln w="9525">
              <a:solidFill>
                <a:srgbClr val="C0C0C0"/>
              </a:solidFill>
              <a:round/>
              <a:headEnd/>
              <a:tailEnd/>
            </a:ln>
            <a:extLst>
              <a:ext uri="{909E8E84-426E-40DD-AFC4-6F175D3DCCD1}">
                <a14:hiddenFill xmlns:a14="http://schemas.microsoft.com/office/drawing/2010/main">
                  <a:solidFill>
                    <a:srgbClr val="FFFFFF"/>
                  </a:solidFill>
                </a14:hiddenFill>
              </a:ext>
            </a:extLst>
          </p:spPr>
          <p:txBody>
            <a:bodyPr/>
            <a:lstStyle>
              <a:lvl1pPr defTabSz="987425">
                <a:defRPr kumimoji="1" sz="2000">
                  <a:solidFill>
                    <a:schemeClr val="tx1"/>
                  </a:solidFill>
                  <a:latin typeface="Calibri" panose="020F0502020204030204" pitchFamily="34" charset="0"/>
                  <a:ea typeface="ＭＳ Ｐゴシック" panose="020B0600070205080204" pitchFamily="50" charset="-128"/>
                </a:defRPr>
              </a:lvl1pPr>
              <a:lvl2pPr marL="742950" indent="-285750" defTabSz="987425">
                <a:defRPr kumimoji="1" sz="2000">
                  <a:solidFill>
                    <a:schemeClr val="tx1"/>
                  </a:solidFill>
                  <a:latin typeface="Calibri" panose="020F0502020204030204" pitchFamily="34" charset="0"/>
                  <a:ea typeface="ＭＳ Ｐゴシック" panose="020B0600070205080204" pitchFamily="50" charset="-128"/>
                </a:defRPr>
              </a:lvl2pPr>
              <a:lvl3pPr marL="1143000" indent="-228600" defTabSz="987425">
                <a:defRPr kumimoji="1" sz="2000">
                  <a:solidFill>
                    <a:schemeClr val="tx1"/>
                  </a:solidFill>
                  <a:latin typeface="Calibri" panose="020F0502020204030204" pitchFamily="34" charset="0"/>
                  <a:ea typeface="ＭＳ Ｐゴシック" panose="020B0600070205080204" pitchFamily="50" charset="-128"/>
                </a:defRPr>
              </a:lvl3pPr>
              <a:lvl4pPr marL="1600200" indent="-228600" defTabSz="987425">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87425">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87425" fontAlgn="base">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87425" fontAlgn="base">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87425" fontAlgn="base">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87425" fontAlgn="base">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defRPr/>
              </a:pPr>
              <a:endParaRPr lang="ja-JP" altLang="en-US" sz="1625"/>
            </a:p>
          </p:txBody>
        </p:sp>
        <p:sp>
          <p:nvSpPr>
            <p:cNvPr id="1129" name="Line 99" hidden="1"/>
            <p:cNvSpPr>
              <a:spLocks noChangeShapeType="1"/>
            </p:cNvSpPr>
            <p:nvPr userDrawn="1"/>
          </p:nvSpPr>
          <p:spPr bwMode="auto">
            <a:xfrm rot="5400000" flipH="1">
              <a:off x="4913950" y="-538377"/>
              <a:ext cx="0" cy="8928991"/>
            </a:xfrm>
            <a:prstGeom prst="line">
              <a:avLst/>
            </a:prstGeom>
            <a:noFill/>
            <a:ln w="9525">
              <a:solidFill>
                <a:srgbClr val="C0C0C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sp>
        <p:nvSpPr>
          <p:cNvPr id="341" name="スライド番号プレースホルダ 5"/>
          <p:cNvSpPr>
            <a:spLocks noGrp="1"/>
          </p:cNvSpPr>
          <p:nvPr>
            <p:ph type="sldNum" sz="quarter" idx="4"/>
          </p:nvPr>
        </p:nvSpPr>
        <p:spPr>
          <a:xfrm>
            <a:off x="8551863" y="6497638"/>
            <a:ext cx="268287" cy="196850"/>
          </a:xfrm>
          <a:prstGeom prst="rect">
            <a:avLst/>
          </a:prstGeom>
        </p:spPr>
        <p:txBody>
          <a:bodyPr vert="horz" wrap="none" lIns="0" tIns="0" rIns="0" bIns="0" numCol="1" anchor="ctr" anchorCtr="0" compatLnSpc="1">
            <a:prstTxWarp prst="textNoShape">
              <a:avLst/>
            </a:prstTxWarp>
            <a:noAutofit/>
          </a:bodyPr>
          <a:lstStyle>
            <a:lvl1pPr algn="r" defTabSz="890588" eaLnBrk="1" hangingPunct="1">
              <a:defRPr sz="800">
                <a:solidFill>
                  <a:srgbClr val="000000"/>
                </a:solidFill>
                <a:latin typeface="メイリオ" panose="020B0604030504040204" pitchFamily="50" charset="-128"/>
                <a:ea typeface="メイリオ" panose="020B0604030504040204" pitchFamily="50" charset="-128"/>
                <a:cs typeface="Arial" pitchFamily="34" charset="0"/>
              </a:defRPr>
            </a:lvl1pPr>
          </a:lstStyle>
          <a:p>
            <a:pPr>
              <a:defRPr/>
            </a:pPr>
            <a:fld id="{01DB4B61-871F-46FC-8432-75BFE044F9A2}" type="slidenum">
              <a:rPr lang="ja-JP" altLang="en-US" smtClean="0"/>
              <a:pPr>
                <a:defRPr/>
              </a:pPr>
              <a:t>‹#›</a:t>
            </a:fld>
            <a:endParaRPr lang="ja-JP" altLang="en-US" dirty="0">
              <a:latin typeface="メイリオ" panose="020B0604030504040204" pitchFamily="50" charset="-128"/>
              <a:ea typeface="メイリオ" panose="020B0604030504040204" pitchFamily="50" charset="-128"/>
            </a:endParaRPr>
          </a:p>
        </p:txBody>
      </p:sp>
      <p:sp>
        <p:nvSpPr>
          <p:cNvPr id="1029" name="タイトル プレースホルダ 1"/>
          <p:cNvSpPr>
            <a:spLocks noGrp="1"/>
          </p:cNvSpPr>
          <p:nvPr>
            <p:ph type="title"/>
          </p:nvPr>
        </p:nvSpPr>
        <p:spPr bwMode="auto">
          <a:xfrm>
            <a:off x="508000" y="425450"/>
            <a:ext cx="8126413"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ja-JP" altLang="en-US"/>
              <a:t>マスタ タイトルの書式設定</a:t>
            </a:r>
          </a:p>
        </p:txBody>
      </p:sp>
      <p:sp>
        <p:nvSpPr>
          <p:cNvPr id="1030" name="テキスト プレースホルダー 1"/>
          <p:cNvSpPr>
            <a:spLocks noGrp="1"/>
          </p:cNvSpPr>
          <p:nvPr>
            <p:ph type="body" idx="1"/>
          </p:nvPr>
        </p:nvSpPr>
        <p:spPr bwMode="auto">
          <a:xfrm>
            <a:off x="628650" y="1403350"/>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Tree>
  </p:cSld>
  <p:clrMap bg1="lt1" tx1="dk1" bg2="lt2" tx2="dk2" accent1="accent1" accent2="accent2" accent3="accent3" accent4="accent4" accent5="accent5" accent6="accent6" hlink="hlink" folHlink="folHlink"/>
  <p:sldLayoutIdLst>
    <p:sldLayoutId id="2147484519" r:id="rId1"/>
    <p:sldLayoutId id="2147484518" r:id="rId2"/>
    <p:sldLayoutId id="2147484520" r:id="rId3"/>
  </p:sldLayoutIdLst>
  <p:hf hdr="0" ftr="0" dt="0"/>
  <p:txStyles>
    <p:titleStyle>
      <a:lvl1pPr algn="l" defTabSz="890588" rtl="0" eaLnBrk="0" fontAlgn="base" hangingPunct="0">
        <a:spcBef>
          <a:spcPct val="0"/>
        </a:spcBef>
        <a:spcAft>
          <a:spcPct val="0"/>
        </a:spcAft>
        <a:defRPr kumimoji="1" sz="2000" b="1" kern="1200">
          <a:solidFill>
            <a:srgbClr val="000000"/>
          </a:solidFill>
          <a:latin typeface="メイリオ" panose="020B0604030504040204" pitchFamily="50" charset="-128"/>
          <a:ea typeface="メイリオ" panose="020B0604030504040204" pitchFamily="50" charset="-128"/>
          <a:cs typeface="メイリオ" panose="020B0604030504040204" pitchFamily="50" charset="-128"/>
        </a:defRPr>
      </a:lvl1pPr>
      <a:lvl2pPr algn="l" defTabSz="890588" rtl="0" eaLnBrk="0" fontAlgn="base" hangingPunct="0">
        <a:spcBef>
          <a:spcPct val="0"/>
        </a:spcBef>
        <a:spcAft>
          <a:spcPct val="0"/>
        </a:spcAft>
        <a:defRPr kumimoji="1" sz="2000" b="1">
          <a:solidFill>
            <a:srgbClr val="000000"/>
          </a:solidFill>
          <a:latin typeface="メイリオ" panose="020B0604030504040204" pitchFamily="50" charset="-128"/>
          <a:ea typeface="メイリオ" panose="020B0604030504040204" pitchFamily="50" charset="-128"/>
          <a:cs typeface="メイリオ" pitchFamily="50" charset="-128"/>
        </a:defRPr>
      </a:lvl2pPr>
      <a:lvl3pPr algn="l" defTabSz="890588" rtl="0" eaLnBrk="0" fontAlgn="base" hangingPunct="0">
        <a:spcBef>
          <a:spcPct val="0"/>
        </a:spcBef>
        <a:spcAft>
          <a:spcPct val="0"/>
        </a:spcAft>
        <a:defRPr kumimoji="1" sz="2000" b="1">
          <a:solidFill>
            <a:srgbClr val="000000"/>
          </a:solidFill>
          <a:latin typeface="メイリオ" panose="020B0604030504040204" pitchFamily="50" charset="-128"/>
          <a:ea typeface="メイリオ" panose="020B0604030504040204" pitchFamily="50" charset="-128"/>
          <a:cs typeface="メイリオ" pitchFamily="50" charset="-128"/>
        </a:defRPr>
      </a:lvl3pPr>
      <a:lvl4pPr algn="l" defTabSz="890588" rtl="0" eaLnBrk="0" fontAlgn="base" hangingPunct="0">
        <a:spcBef>
          <a:spcPct val="0"/>
        </a:spcBef>
        <a:spcAft>
          <a:spcPct val="0"/>
        </a:spcAft>
        <a:defRPr kumimoji="1" sz="2000" b="1">
          <a:solidFill>
            <a:srgbClr val="000000"/>
          </a:solidFill>
          <a:latin typeface="メイリオ" panose="020B0604030504040204" pitchFamily="50" charset="-128"/>
          <a:ea typeface="メイリオ" panose="020B0604030504040204" pitchFamily="50" charset="-128"/>
          <a:cs typeface="メイリオ" pitchFamily="50" charset="-128"/>
        </a:defRPr>
      </a:lvl4pPr>
      <a:lvl5pPr algn="l" defTabSz="890588" rtl="0" eaLnBrk="0" fontAlgn="base" hangingPunct="0">
        <a:spcBef>
          <a:spcPct val="0"/>
        </a:spcBef>
        <a:spcAft>
          <a:spcPct val="0"/>
        </a:spcAft>
        <a:defRPr kumimoji="1" sz="2000" b="1">
          <a:solidFill>
            <a:srgbClr val="000000"/>
          </a:solidFill>
          <a:latin typeface="メイリオ" panose="020B0604030504040204" pitchFamily="50" charset="-128"/>
          <a:ea typeface="メイリオ" panose="020B0604030504040204" pitchFamily="50" charset="-128"/>
          <a:cs typeface="メイリオ" pitchFamily="50" charset="-128"/>
        </a:defRPr>
      </a:lvl5pPr>
      <a:lvl6pPr marL="390952" algn="l" defTabSz="891859" rtl="0" eaLnBrk="1" fontAlgn="base" hangingPunct="1">
        <a:spcBef>
          <a:spcPct val="0"/>
        </a:spcBef>
        <a:spcAft>
          <a:spcPct val="0"/>
        </a:spcAft>
        <a:defRPr kumimoji="1" sz="2052" b="1">
          <a:solidFill>
            <a:srgbClr val="000000"/>
          </a:solidFill>
          <a:latin typeface="ＭＳ Ｐゴシック" panose="020B0600070205080204" pitchFamily="50" charset="-128"/>
          <a:ea typeface="ＭＳ Ｐゴシック" panose="020B0600070205080204" pitchFamily="50" charset="-128"/>
        </a:defRPr>
      </a:lvl6pPr>
      <a:lvl7pPr marL="781903" algn="l" defTabSz="891859" rtl="0" eaLnBrk="1" fontAlgn="base" hangingPunct="1">
        <a:spcBef>
          <a:spcPct val="0"/>
        </a:spcBef>
        <a:spcAft>
          <a:spcPct val="0"/>
        </a:spcAft>
        <a:defRPr kumimoji="1" sz="2052" b="1">
          <a:solidFill>
            <a:srgbClr val="000000"/>
          </a:solidFill>
          <a:latin typeface="ＭＳ Ｐゴシック" panose="020B0600070205080204" pitchFamily="50" charset="-128"/>
          <a:ea typeface="ＭＳ Ｐゴシック" panose="020B0600070205080204" pitchFamily="50" charset="-128"/>
        </a:defRPr>
      </a:lvl7pPr>
      <a:lvl8pPr marL="1172855" algn="l" defTabSz="891859" rtl="0" eaLnBrk="1" fontAlgn="base" hangingPunct="1">
        <a:spcBef>
          <a:spcPct val="0"/>
        </a:spcBef>
        <a:spcAft>
          <a:spcPct val="0"/>
        </a:spcAft>
        <a:defRPr kumimoji="1" sz="2052" b="1">
          <a:solidFill>
            <a:srgbClr val="000000"/>
          </a:solidFill>
          <a:latin typeface="ＭＳ Ｐゴシック" panose="020B0600070205080204" pitchFamily="50" charset="-128"/>
          <a:ea typeface="ＭＳ Ｐゴシック" panose="020B0600070205080204" pitchFamily="50" charset="-128"/>
        </a:defRPr>
      </a:lvl8pPr>
      <a:lvl9pPr marL="1563807" algn="l" defTabSz="891859" rtl="0" eaLnBrk="1" fontAlgn="base" hangingPunct="1">
        <a:spcBef>
          <a:spcPct val="0"/>
        </a:spcBef>
        <a:spcAft>
          <a:spcPct val="0"/>
        </a:spcAft>
        <a:defRPr kumimoji="1" sz="2052" b="1">
          <a:solidFill>
            <a:srgbClr val="000000"/>
          </a:solidFill>
          <a:latin typeface="ＭＳ Ｐゴシック" panose="020B0600070205080204" pitchFamily="50" charset="-128"/>
          <a:ea typeface="ＭＳ Ｐゴシック" panose="020B0600070205080204" pitchFamily="50" charset="-128"/>
        </a:defRPr>
      </a:lvl9pPr>
    </p:titleStyle>
    <p:bodyStyle>
      <a:lvl1pPr algn="l" defTabSz="890588" rtl="0" eaLnBrk="0" fontAlgn="base" hangingPunct="0">
        <a:spcBef>
          <a:spcPct val="20000"/>
        </a:spcBef>
        <a:spcAft>
          <a:spcPct val="0"/>
        </a:spcAft>
        <a:defRPr kumimoji="1" lang="ja-JP" altLang="en-US" sz="1700" kern="1200">
          <a:solidFill>
            <a:srgbClr val="000000"/>
          </a:solidFill>
          <a:latin typeface="メイリオ" panose="020B0604030504040204" pitchFamily="50" charset="-128"/>
          <a:ea typeface="メイリオ" panose="020B0604030504040204" pitchFamily="50" charset="-128"/>
          <a:cs typeface="メイリオ" pitchFamily="50" charset="-128"/>
        </a:defRPr>
      </a:lvl1pPr>
      <a:lvl2pPr algn="l" defTabSz="890588" rtl="0" eaLnBrk="0" fontAlgn="base" hangingPunct="0">
        <a:spcBef>
          <a:spcPct val="20000"/>
        </a:spcBef>
        <a:spcAft>
          <a:spcPct val="0"/>
        </a:spcAft>
        <a:defRPr kumimoji="1" lang="ja-JP" altLang="en-US" sz="1600" kern="1200">
          <a:solidFill>
            <a:srgbClr val="000000"/>
          </a:solidFill>
          <a:latin typeface="メイリオ" panose="020B0604030504040204" pitchFamily="50" charset="-128"/>
          <a:ea typeface="メイリオ" panose="020B0604030504040204" pitchFamily="50" charset="-128"/>
          <a:cs typeface="メイリオ" pitchFamily="50" charset="-128"/>
        </a:defRPr>
      </a:lvl2pPr>
      <a:lvl3pPr marL="241300" algn="l" defTabSz="890588" rtl="0" eaLnBrk="0" fontAlgn="base" hangingPunct="0">
        <a:spcBef>
          <a:spcPct val="20000"/>
        </a:spcBef>
        <a:spcAft>
          <a:spcPct val="0"/>
        </a:spcAft>
        <a:defRPr kumimoji="1" lang="ja-JP" altLang="en-US" sz="1400" kern="1200">
          <a:solidFill>
            <a:srgbClr val="000000"/>
          </a:solidFill>
          <a:latin typeface="メイリオ" panose="020B0604030504040204" pitchFamily="50" charset="-128"/>
          <a:ea typeface="メイリオ" panose="020B0604030504040204" pitchFamily="50" charset="-128"/>
          <a:cs typeface="メイリオ" pitchFamily="50" charset="-128"/>
        </a:defRPr>
      </a:lvl3pPr>
      <a:lvl4pPr marL="401638" algn="l" defTabSz="890588" rtl="0" eaLnBrk="0" fontAlgn="base" hangingPunct="0">
        <a:spcBef>
          <a:spcPct val="20000"/>
        </a:spcBef>
        <a:spcAft>
          <a:spcPct val="0"/>
        </a:spcAft>
        <a:defRPr kumimoji="1" lang="ja-JP" altLang="en-US" sz="1200" kern="1200">
          <a:solidFill>
            <a:srgbClr val="000000"/>
          </a:solidFill>
          <a:latin typeface="メイリオ" panose="020B0604030504040204" pitchFamily="50" charset="-128"/>
          <a:ea typeface="メイリオ" panose="020B0604030504040204" pitchFamily="50" charset="-128"/>
          <a:cs typeface="メイリオ" pitchFamily="50" charset="-128"/>
        </a:defRPr>
      </a:lvl4pPr>
      <a:lvl5pPr marL="563563" algn="l" defTabSz="890588" rtl="0" eaLnBrk="0" fontAlgn="base" hangingPunct="0">
        <a:spcBef>
          <a:spcPct val="20000"/>
        </a:spcBef>
        <a:spcAft>
          <a:spcPct val="0"/>
        </a:spcAft>
        <a:defRPr kumimoji="1" lang="ja-JP" altLang="en-US" sz="1200" kern="1200">
          <a:solidFill>
            <a:srgbClr val="000000"/>
          </a:solidFill>
          <a:latin typeface="メイリオ" panose="020B0604030504040204" pitchFamily="50" charset="-128"/>
          <a:ea typeface="メイリオ" panose="020B0604030504040204" pitchFamily="50" charset="-128"/>
          <a:cs typeface="メイリオ" pitchFamily="50" charset="-128"/>
        </a:defRPr>
      </a:lvl5pPr>
      <a:lvl6pPr marL="2452770" indent="-222978" algn="l" defTabSz="891916" rtl="0" eaLnBrk="1" latinLnBrk="0" hangingPunct="1">
        <a:spcBef>
          <a:spcPct val="20000"/>
        </a:spcBef>
        <a:buFont typeface="Arial" pitchFamily="34" charset="0"/>
        <a:buChar char="•"/>
        <a:defRPr kumimoji="1" sz="1967" kern="1200">
          <a:solidFill>
            <a:schemeClr val="tx1"/>
          </a:solidFill>
          <a:latin typeface="+mn-lt"/>
          <a:ea typeface="+mn-ea"/>
          <a:cs typeface="+mn-cs"/>
        </a:defRPr>
      </a:lvl6pPr>
      <a:lvl7pPr marL="2898727" indent="-222978" algn="l" defTabSz="891916" rtl="0" eaLnBrk="1" latinLnBrk="0" hangingPunct="1">
        <a:spcBef>
          <a:spcPct val="20000"/>
        </a:spcBef>
        <a:buFont typeface="Arial" pitchFamily="34" charset="0"/>
        <a:buChar char="•"/>
        <a:defRPr kumimoji="1" sz="1967" kern="1200">
          <a:solidFill>
            <a:schemeClr val="tx1"/>
          </a:solidFill>
          <a:latin typeface="+mn-lt"/>
          <a:ea typeface="+mn-ea"/>
          <a:cs typeface="+mn-cs"/>
        </a:defRPr>
      </a:lvl7pPr>
      <a:lvl8pPr marL="3344685" indent="-222978" algn="l" defTabSz="891916" rtl="0" eaLnBrk="1" latinLnBrk="0" hangingPunct="1">
        <a:spcBef>
          <a:spcPct val="20000"/>
        </a:spcBef>
        <a:buFont typeface="Arial" pitchFamily="34" charset="0"/>
        <a:buChar char="•"/>
        <a:defRPr kumimoji="1" sz="1967" kern="1200">
          <a:solidFill>
            <a:schemeClr val="tx1"/>
          </a:solidFill>
          <a:latin typeface="+mn-lt"/>
          <a:ea typeface="+mn-ea"/>
          <a:cs typeface="+mn-cs"/>
        </a:defRPr>
      </a:lvl8pPr>
      <a:lvl9pPr marL="3790643" indent="-222978" algn="l" defTabSz="891916" rtl="0" eaLnBrk="1" latinLnBrk="0" hangingPunct="1">
        <a:spcBef>
          <a:spcPct val="20000"/>
        </a:spcBef>
        <a:buFont typeface="Arial" pitchFamily="34" charset="0"/>
        <a:buChar char="•"/>
        <a:defRPr kumimoji="1" sz="1967" kern="1200">
          <a:solidFill>
            <a:schemeClr val="tx1"/>
          </a:solidFill>
          <a:latin typeface="+mn-lt"/>
          <a:ea typeface="+mn-ea"/>
          <a:cs typeface="+mn-cs"/>
        </a:defRPr>
      </a:lvl9pPr>
    </p:bodyStyle>
    <p:otherStyle>
      <a:defPPr>
        <a:defRPr lang="ja-JP"/>
      </a:defPPr>
      <a:lvl1pPr marL="0" algn="l" defTabSz="891916" rtl="0" eaLnBrk="1" latinLnBrk="0" hangingPunct="1">
        <a:defRPr kumimoji="1" sz="1710" kern="1200">
          <a:solidFill>
            <a:schemeClr val="tx1"/>
          </a:solidFill>
          <a:latin typeface="+mn-lt"/>
          <a:ea typeface="+mn-ea"/>
          <a:cs typeface="+mn-cs"/>
        </a:defRPr>
      </a:lvl1pPr>
      <a:lvl2pPr marL="445958" algn="l" defTabSz="891916" rtl="0" eaLnBrk="1" latinLnBrk="0" hangingPunct="1">
        <a:defRPr kumimoji="1" sz="1710" kern="1200">
          <a:solidFill>
            <a:schemeClr val="tx1"/>
          </a:solidFill>
          <a:latin typeface="+mn-lt"/>
          <a:ea typeface="+mn-ea"/>
          <a:cs typeface="+mn-cs"/>
        </a:defRPr>
      </a:lvl2pPr>
      <a:lvl3pPr marL="891916" algn="l" defTabSz="891916" rtl="0" eaLnBrk="1" latinLnBrk="0" hangingPunct="1">
        <a:defRPr kumimoji="1" sz="1710" kern="1200">
          <a:solidFill>
            <a:schemeClr val="tx1"/>
          </a:solidFill>
          <a:latin typeface="+mn-lt"/>
          <a:ea typeface="+mn-ea"/>
          <a:cs typeface="+mn-cs"/>
        </a:defRPr>
      </a:lvl3pPr>
      <a:lvl4pPr marL="1337874" algn="l" defTabSz="891916" rtl="0" eaLnBrk="1" latinLnBrk="0" hangingPunct="1">
        <a:defRPr kumimoji="1" sz="1710" kern="1200">
          <a:solidFill>
            <a:schemeClr val="tx1"/>
          </a:solidFill>
          <a:latin typeface="+mn-lt"/>
          <a:ea typeface="+mn-ea"/>
          <a:cs typeface="+mn-cs"/>
        </a:defRPr>
      </a:lvl4pPr>
      <a:lvl5pPr marL="1783832" algn="l" defTabSz="891916" rtl="0" eaLnBrk="1" latinLnBrk="0" hangingPunct="1">
        <a:defRPr kumimoji="1" sz="1710" kern="1200">
          <a:solidFill>
            <a:schemeClr val="tx1"/>
          </a:solidFill>
          <a:latin typeface="+mn-lt"/>
          <a:ea typeface="+mn-ea"/>
          <a:cs typeface="+mn-cs"/>
        </a:defRPr>
      </a:lvl5pPr>
      <a:lvl6pPr marL="2229790" algn="l" defTabSz="891916" rtl="0" eaLnBrk="1" latinLnBrk="0" hangingPunct="1">
        <a:defRPr kumimoji="1" sz="1710" kern="1200">
          <a:solidFill>
            <a:schemeClr val="tx1"/>
          </a:solidFill>
          <a:latin typeface="+mn-lt"/>
          <a:ea typeface="+mn-ea"/>
          <a:cs typeface="+mn-cs"/>
        </a:defRPr>
      </a:lvl6pPr>
      <a:lvl7pPr marL="2675748" algn="l" defTabSz="891916" rtl="0" eaLnBrk="1" latinLnBrk="0" hangingPunct="1">
        <a:defRPr kumimoji="1" sz="1710" kern="1200">
          <a:solidFill>
            <a:schemeClr val="tx1"/>
          </a:solidFill>
          <a:latin typeface="+mn-lt"/>
          <a:ea typeface="+mn-ea"/>
          <a:cs typeface="+mn-cs"/>
        </a:defRPr>
      </a:lvl7pPr>
      <a:lvl8pPr marL="3121706" algn="l" defTabSz="891916" rtl="0" eaLnBrk="1" latinLnBrk="0" hangingPunct="1">
        <a:defRPr kumimoji="1" sz="1710" kern="1200">
          <a:solidFill>
            <a:schemeClr val="tx1"/>
          </a:solidFill>
          <a:latin typeface="+mn-lt"/>
          <a:ea typeface="+mn-ea"/>
          <a:cs typeface="+mn-cs"/>
        </a:defRPr>
      </a:lvl8pPr>
      <a:lvl9pPr marL="3567664" algn="l" defTabSz="891916" rtl="0" eaLnBrk="1" latinLnBrk="0" hangingPunct="1">
        <a:defRPr kumimoji="1" sz="171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ctrTitle"/>
          </p:nvPr>
        </p:nvSpPr>
        <p:spPr>
          <a:xfrm>
            <a:off x="523816" y="1578206"/>
            <a:ext cx="8096368" cy="1126943"/>
          </a:xfrm>
        </p:spPr>
        <p:txBody>
          <a:bodyPr/>
          <a:lstStyle/>
          <a:p>
            <a:r>
              <a:rPr kumimoji="1" lang="ja-JP" altLang="en-US" sz="3200" b="1" dirty="0">
                <a:solidFill>
                  <a:schemeClr val="tx1"/>
                </a:solidFill>
                <a:latin typeface="+mj-ea"/>
                <a:ea typeface="+mj-ea"/>
                <a:cs typeface="Meiryo UI" panose="020B0604030504040204" pitchFamily="50" charset="-128"/>
              </a:rPr>
              <a:t>裁判所は定年後再雇用については現状維持派？～定年後再雇用と日本版同一労働同一賃金に関する最近の裁判例について～</a:t>
            </a:r>
          </a:p>
        </p:txBody>
      </p:sp>
      <p:sp>
        <p:nvSpPr>
          <p:cNvPr id="8" name="サブタイトル 1"/>
          <p:cNvSpPr txBox="1">
            <a:spLocks noGrp="1"/>
          </p:cNvSpPr>
          <p:nvPr>
            <p:ph type="subTitle" idx="1"/>
          </p:nvPr>
        </p:nvSpPr>
        <p:spPr bwMode="auto">
          <a:xfrm>
            <a:off x="611560" y="3068960"/>
            <a:ext cx="3168352" cy="100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kumimoji="1" sz="2000">
                <a:solidFill>
                  <a:schemeClr val="tx1"/>
                </a:solidFill>
                <a:latin typeface="Calibri" pitchFamily="34" charset="0"/>
                <a:ea typeface="ＭＳ Ｐゴシック" charset="-128"/>
              </a:defRPr>
            </a:lvl1pPr>
            <a:lvl2pPr>
              <a:defRPr kumimoji="1" sz="2000">
                <a:solidFill>
                  <a:schemeClr val="tx1"/>
                </a:solidFill>
                <a:latin typeface="Calibri" pitchFamily="34" charset="0"/>
                <a:ea typeface="ＭＳ Ｐゴシック" charset="-128"/>
              </a:defRPr>
            </a:lvl2pPr>
            <a:lvl3pPr>
              <a:defRPr kumimoji="1" sz="2000">
                <a:solidFill>
                  <a:schemeClr val="tx1"/>
                </a:solidFill>
                <a:latin typeface="Calibri" pitchFamily="34" charset="0"/>
                <a:ea typeface="ＭＳ Ｐゴシック" charset="-128"/>
              </a:defRPr>
            </a:lvl3pPr>
            <a:lvl4pPr>
              <a:defRPr kumimoji="1" sz="2000">
                <a:solidFill>
                  <a:schemeClr val="tx1"/>
                </a:solidFill>
                <a:latin typeface="Calibri" pitchFamily="34" charset="0"/>
                <a:ea typeface="ＭＳ Ｐゴシック" charset="-128"/>
              </a:defRPr>
            </a:lvl4pPr>
            <a:lvl5pPr>
              <a:defRPr kumimoji="1" sz="2000">
                <a:solidFill>
                  <a:schemeClr val="tx1"/>
                </a:solidFill>
                <a:latin typeface="Calibri" pitchFamily="34" charset="0"/>
                <a:ea typeface="ＭＳ Ｐゴシック" charset="-128"/>
              </a:defRPr>
            </a:lvl5pPr>
            <a:lvl6pPr marL="2543175" defTabSz="1042988" fontAlgn="base">
              <a:spcBef>
                <a:spcPct val="0"/>
              </a:spcBef>
              <a:spcAft>
                <a:spcPct val="0"/>
              </a:spcAft>
              <a:defRPr kumimoji="1" sz="2000">
                <a:solidFill>
                  <a:schemeClr val="tx1"/>
                </a:solidFill>
                <a:latin typeface="Calibri" pitchFamily="34" charset="0"/>
                <a:ea typeface="ＭＳ Ｐゴシック" charset="-128"/>
              </a:defRPr>
            </a:lvl6pPr>
            <a:lvl7pPr marL="3000375" defTabSz="1042988" fontAlgn="base">
              <a:spcBef>
                <a:spcPct val="0"/>
              </a:spcBef>
              <a:spcAft>
                <a:spcPct val="0"/>
              </a:spcAft>
              <a:defRPr kumimoji="1" sz="2000">
                <a:solidFill>
                  <a:schemeClr val="tx1"/>
                </a:solidFill>
                <a:latin typeface="Calibri" pitchFamily="34" charset="0"/>
                <a:ea typeface="ＭＳ Ｐゴシック" charset="-128"/>
              </a:defRPr>
            </a:lvl7pPr>
            <a:lvl8pPr marL="3457575" defTabSz="1042988" fontAlgn="base">
              <a:spcBef>
                <a:spcPct val="0"/>
              </a:spcBef>
              <a:spcAft>
                <a:spcPct val="0"/>
              </a:spcAft>
              <a:defRPr kumimoji="1" sz="2000">
                <a:solidFill>
                  <a:schemeClr val="tx1"/>
                </a:solidFill>
                <a:latin typeface="Calibri" pitchFamily="34" charset="0"/>
                <a:ea typeface="ＭＳ Ｐゴシック" charset="-128"/>
              </a:defRPr>
            </a:lvl8pPr>
            <a:lvl9pPr marL="3914775" defTabSz="1042988" fontAlgn="base">
              <a:spcBef>
                <a:spcPct val="0"/>
              </a:spcBef>
              <a:spcAft>
                <a:spcPct val="0"/>
              </a:spcAft>
              <a:defRPr kumimoji="1" sz="2000">
                <a:solidFill>
                  <a:schemeClr val="tx1"/>
                </a:solidFill>
                <a:latin typeface="Calibri" pitchFamily="34" charset="0"/>
                <a:ea typeface="ＭＳ Ｐゴシック" charset="-128"/>
              </a:defRPr>
            </a:lvl9pPr>
          </a:lstStyle>
          <a:p>
            <a:pPr eaLnBrk="1" hangingPunct="1">
              <a:lnSpc>
                <a:spcPct val="110000"/>
              </a:lnSpc>
              <a:spcAft>
                <a:spcPts val="600"/>
              </a:spcAft>
            </a:pPr>
            <a:endParaRPr lang="en-US" altLang="ja-JP" sz="2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ct val="110000"/>
              </a:lnSpc>
              <a:spcAft>
                <a:spcPct val="80000"/>
              </a:spcAft>
            </a:pPr>
            <a:endParaRPr lang="zh-CN" altLang="en-US" sz="2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サブタイトル 13"/>
          <p:cNvSpPr txBox="1">
            <a:spLocks/>
          </p:cNvSpPr>
          <p:nvPr/>
        </p:nvSpPr>
        <p:spPr bwMode="auto">
          <a:xfrm>
            <a:off x="611560" y="4027951"/>
            <a:ext cx="3528392" cy="936104"/>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normAutofit/>
          </a:bodyPr>
          <a:lstStyle>
            <a:lvl1pPr marL="0" indent="0" algn="l" defTabSz="890588" rtl="0" eaLnBrk="0" fontAlgn="base" hangingPunct="0">
              <a:lnSpc>
                <a:spcPct val="114000"/>
              </a:lnSpc>
              <a:spcBef>
                <a:spcPct val="0"/>
              </a:spcBef>
              <a:spcAft>
                <a:spcPct val="80000"/>
              </a:spcAft>
              <a:buNone/>
              <a:defRPr kumimoji="1" lang="ja-JP" altLang="en-US" sz="2052" b="0" kern="1200">
                <a:solidFill>
                  <a:srgbClr val="000000"/>
                </a:solidFill>
                <a:latin typeface="メイリオ" panose="020B0604030504040204" pitchFamily="50" charset="-128"/>
                <a:ea typeface="メイリオ" panose="020B0604030504040204" pitchFamily="50" charset="-128"/>
                <a:cs typeface="+mn-cs"/>
              </a:defRPr>
            </a:lvl1pPr>
            <a:lvl2pPr marL="445958" indent="0" algn="ctr" defTabSz="890588" rtl="0" eaLnBrk="0" fontAlgn="base" hangingPunct="0">
              <a:spcBef>
                <a:spcPct val="20000"/>
              </a:spcBef>
              <a:spcAft>
                <a:spcPct val="0"/>
              </a:spcAft>
              <a:buNone/>
              <a:defRPr kumimoji="1" lang="ja-JP" altLang="en-US" sz="1600" kern="1200">
                <a:solidFill>
                  <a:schemeClr val="tx1">
                    <a:tint val="75000"/>
                  </a:schemeClr>
                </a:solidFill>
                <a:latin typeface="メイリオ" panose="020B0604030504040204" pitchFamily="50" charset="-128"/>
                <a:ea typeface="メイリオ" panose="020B0604030504040204" pitchFamily="50" charset="-128"/>
                <a:cs typeface="メイリオ" pitchFamily="50" charset="-128"/>
              </a:defRPr>
            </a:lvl2pPr>
            <a:lvl3pPr marL="891916" indent="0" algn="ctr" defTabSz="890588" rtl="0" eaLnBrk="0" fontAlgn="base" hangingPunct="0">
              <a:spcBef>
                <a:spcPct val="20000"/>
              </a:spcBef>
              <a:spcAft>
                <a:spcPct val="0"/>
              </a:spcAft>
              <a:buNone/>
              <a:defRPr kumimoji="1" lang="ja-JP" altLang="en-US" sz="1400" kern="1200">
                <a:solidFill>
                  <a:schemeClr val="tx1">
                    <a:tint val="75000"/>
                  </a:schemeClr>
                </a:solidFill>
                <a:latin typeface="メイリオ" panose="020B0604030504040204" pitchFamily="50" charset="-128"/>
                <a:ea typeface="メイリオ" panose="020B0604030504040204" pitchFamily="50" charset="-128"/>
                <a:cs typeface="メイリオ" pitchFamily="50" charset="-128"/>
              </a:defRPr>
            </a:lvl3pPr>
            <a:lvl4pPr marL="1337874" indent="0" algn="ctr" defTabSz="890588" rtl="0" eaLnBrk="0" fontAlgn="base" hangingPunct="0">
              <a:spcBef>
                <a:spcPct val="20000"/>
              </a:spcBef>
              <a:spcAft>
                <a:spcPct val="0"/>
              </a:spcAft>
              <a:buNone/>
              <a:defRPr kumimoji="1" lang="ja-JP" altLang="en-US" sz="1200" kern="1200">
                <a:solidFill>
                  <a:schemeClr val="tx1">
                    <a:tint val="75000"/>
                  </a:schemeClr>
                </a:solidFill>
                <a:latin typeface="メイリオ" panose="020B0604030504040204" pitchFamily="50" charset="-128"/>
                <a:ea typeface="メイリオ" panose="020B0604030504040204" pitchFamily="50" charset="-128"/>
                <a:cs typeface="メイリオ" pitchFamily="50" charset="-128"/>
              </a:defRPr>
            </a:lvl4pPr>
            <a:lvl5pPr marL="1783832" indent="0" algn="ctr" defTabSz="890588" rtl="0" eaLnBrk="0" fontAlgn="base" hangingPunct="0">
              <a:spcBef>
                <a:spcPct val="20000"/>
              </a:spcBef>
              <a:spcAft>
                <a:spcPct val="0"/>
              </a:spcAft>
              <a:buNone/>
              <a:defRPr kumimoji="1" lang="ja-JP" altLang="en-US" sz="1200" kern="1200">
                <a:solidFill>
                  <a:schemeClr val="tx1">
                    <a:tint val="75000"/>
                  </a:schemeClr>
                </a:solidFill>
                <a:latin typeface="メイリオ" panose="020B0604030504040204" pitchFamily="50" charset="-128"/>
                <a:ea typeface="メイリオ" panose="020B0604030504040204" pitchFamily="50" charset="-128"/>
                <a:cs typeface="メイリオ" pitchFamily="50" charset="-128"/>
              </a:defRPr>
            </a:lvl5pPr>
            <a:lvl6pPr marL="2229790" indent="0" algn="ctr" defTabSz="891916" rtl="0" eaLnBrk="1" latinLnBrk="0" hangingPunct="1">
              <a:spcBef>
                <a:spcPct val="20000"/>
              </a:spcBef>
              <a:buFont typeface="Arial" pitchFamily="34" charset="0"/>
              <a:buNone/>
              <a:defRPr kumimoji="1" sz="1967" kern="1200">
                <a:solidFill>
                  <a:schemeClr val="tx1">
                    <a:tint val="75000"/>
                  </a:schemeClr>
                </a:solidFill>
                <a:latin typeface="+mn-lt"/>
                <a:ea typeface="+mn-ea"/>
                <a:cs typeface="+mn-cs"/>
              </a:defRPr>
            </a:lvl6pPr>
            <a:lvl7pPr marL="2675748" indent="0" algn="ctr" defTabSz="891916" rtl="0" eaLnBrk="1" latinLnBrk="0" hangingPunct="1">
              <a:spcBef>
                <a:spcPct val="20000"/>
              </a:spcBef>
              <a:buFont typeface="Arial" pitchFamily="34" charset="0"/>
              <a:buNone/>
              <a:defRPr kumimoji="1" sz="1967" kern="1200">
                <a:solidFill>
                  <a:schemeClr val="tx1">
                    <a:tint val="75000"/>
                  </a:schemeClr>
                </a:solidFill>
                <a:latin typeface="+mn-lt"/>
                <a:ea typeface="+mn-ea"/>
                <a:cs typeface="+mn-cs"/>
              </a:defRPr>
            </a:lvl7pPr>
            <a:lvl8pPr marL="3121706" indent="0" algn="ctr" defTabSz="891916" rtl="0" eaLnBrk="1" latinLnBrk="0" hangingPunct="1">
              <a:spcBef>
                <a:spcPct val="20000"/>
              </a:spcBef>
              <a:buFont typeface="Arial" pitchFamily="34" charset="0"/>
              <a:buNone/>
              <a:defRPr kumimoji="1" sz="1967" kern="1200">
                <a:solidFill>
                  <a:schemeClr val="tx1">
                    <a:tint val="75000"/>
                  </a:schemeClr>
                </a:solidFill>
                <a:latin typeface="+mn-lt"/>
                <a:ea typeface="+mn-ea"/>
                <a:cs typeface="+mn-cs"/>
              </a:defRPr>
            </a:lvl8pPr>
            <a:lvl9pPr marL="3567664" indent="0" algn="ctr" defTabSz="891916" rtl="0" eaLnBrk="1" latinLnBrk="0" hangingPunct="1">
              <a:spcBef>
                <a:spcPct val="20000"/>
              </a:spcBef>
              <a:buFont typeface="Arial" pitchFamily="34" charset="0"/>
              <a:buNone/>
              <a:defRPr kumimoji="1" sz="1967" kern="1200">
                <a:solidFill>
                  <a:schemeClr val="tx1">
                    <a:tint val="75000"/>
                  </a:schemeClr>
                </a:solidFill>
                <a:latin typeface="+mn-lt"/>
                <a:ea typeface="+mn-ea"/>
                <a:cs typeface="+mn-cs"/>
              </a:defRPr>
            </a:lvl9pPr>
          </a:lstStyle>
          <a:p>
            <a:pPr>
              <a:lnSpc>
                <a:spcPct val="100000"/>
              </a:lnSpc>
              <a:spcAft>
                <a:spcPts val="0"/>
              </a:spcAft>
            </a:pPr>
            <a:r>
              <a:rPr lang="zh-TW" altLang="en-US" sz="2100" b="1" dirty="0">
                <a:latin typeface="Meiryo UI" panose="020B0604030504040204" pitchFamily="50" charset="-128"/>
                <a:ea typeface="Meiryo UI" panose="020B0604030504040204" pitchFamily="50" charset="-128"/>
                <a:cs typeface="Meiryo UI" panose="020B0604030504040204" pitchFamily="50" charset="-128"/>
              </a:rPr>
              <a:t>杜若経営法律事務所</a:t>
            </a:r>
          </a:p>
          <a:p>
            <a:pPr>
              <a:spcAft>
                <a:spcPts val="0"/>
              </a:spcAft>
            </a:pPr>
            <a:r>
              <a:rPr lang="zh-TW" altLang="en-US" sz="2100" b="1" dirty="0">
                <a:latin typeface="Meiryo UI" panose="020B0604030504040204" pitchFamily="50" charset="-128"/>
                <a:ea typeface="Meiryo UI" panose="020B0604030504040204" pitchFamily="50" charset="-128"/>
                <a:cs typeface="Meiryo UI" panose="020B0604030504040204" pitchFamily="50" charset="-128"/>
              </a:rPr>
              <a:t>弁護士　</a:t>
            </a:r>
            <a:r>
              <a:rPr lang="ja-JP" altLang="en-US" sz="2100" b="1" dirty="0">
                <a:latin typeface="Meiryo UI" panose="020B0604030504040204" pitchFamily="50" charset="-128"/>
                <a:ea typeface="Meiryo UI" panose="020B0604030504040204" pitchFamily="50" charset="-128"/>
                <a:cs typeface="Meiryo UI" panose="020B0604030504040204" pitchFamily="50" charset="-128"/>
              </a:rPr>
              <a:t>向井　蘭</a:t>
            </a:r>
            <a:endParaRPr lang="zh-TW" altLang="en-US" sz="2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サブタイトル 1"/>
          <p:cNvSpPr txBox="1">
            <a:spLocks/>
          </p:cNvSpPr>
          <p:nvPr/>
        </p:nvSpPr>
        <p:spPr bwMode="auto">
          <a:xfrm>
            <a:off x="611560" y="3812051"/>
            <a:ext cx="864096"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kumimoji="1" sz="2000">
                <a:solidFill>
                  <a:schemeClr val="tx1"/>
                </a:solidFill>
                <a:latin typeface="Calibri" pitchFamily="34" charset="0"/>
                <a:ea typeface="ＭＳ Ｐゴシック" charset="-128"/>
              </a:defRPr>
            </a:lvl1pPr>
            <a:lvl2pPr>
              <a:defRPr kumimoji="1" sz="2000">
                <a:solidFill>
                  <a:schemeClr val="tx1"/>
                </a:solidFill>
                <a:latin typeface="Calibri" pitchFamily="34" charset="0"/>
                <a:ea typeface="ＭＳ Ｐゴシック" charset="-128"/>
              </a:defRPr>
            </a:lvl2pPr>
            <a:lvl3pPr>
              <a:defRPr kumimoji="1" sz="2000">
                <a:solidFill>
                  <a:schemeClr val="tx1"/>
                </a:solidFill>
                <a:latin typeface="Calibri" pitchFamily="34" charset="0"/>
                <a:ea typeface="ＭＳ Ｐゴシック" charset="-128"/>
              </a:defRPr>
            </a:lvl3pPr>
            <a:lvl4pPr>
              <a:defRPr kumimoji="1" sz="2000">
                <a:solidFill>
                  <a:schemeClr val="tx1"/>
                </a:solidFill>
                <a:latin typeface="Calibri" pitchFamily="34" charset="0"/>
                <a:ea typeface="ＭＳ Ｐゴシック" charset="-128"/>
              </a:defRPr>
            </a:lvl4pPr>
            <a:lvl5pPr>
              <a:defRPr kumimoji="1" sz="2000">
                <a:solidFill>
                  <a:schemeClr val="tx1"/>
                </a:solidFill>
                <a:latin typeface="Calibri" pitchFamily="34" charset="0"/>
                <a:ea typeface="ＭＳ Ｐゴシック" charset="-128"/>
              </a:defRPr>
            </a:lvl5pPr>
            <a:lvl6pPr marL="2543175" defTabSz="1042988" fontAlgn="base">
              <a:spcBef>
                <a:spcPct val="0"/>
              </a:spcBef>
              <a:spcAft>
                <a:spcPct val="0"/>
              </a:spcAft>
              <a:defRPr kumimoji="1" sz="2000">
                <a:solidFill>
                  <a:schemeClr val="tx1"/>
                </a:solidFill>
                <a:latin typeface="Calibri" pitchFamily="34" charset="0"/>
                <a:ea typeface="ＭＳ Ｐゴシック" charset="-128"/>
              </a:defRPr>
            </a:lvl6pPr>
            <a:lvl7pPr marL="3000375" defTabSz="1042988" fontAlgn="base">
              <a:spcBef>
                <a:spcPct val="0"/>
              </a:spcBef>
              <a:spcAft>
                <a:spcPct val="0"/>
              </a:spcAft>
              <a:defRPr kumimoji="1" sz="2000">
                <a:solidFill>
                  <a:schemeClr val="tx1"/>
                </a:solidFill>
                <a:latin typeface="Calibri" pitchFamily="34" charset="0"/>
                <a:ea typeface="ＭＳ Ｐゴシック" charset="-128"/>
              </a:defRPr>
            </a:lvl7pPr>
            <a:lvl8pPr marL="3457575" defTabSz="1042988" fontAlgn="base">
              <a:spcBef>
                <a:spcPct val="0"/>
              </a:spcBef>
              <a:spcAft>
                <a:spcPct val="0"/>
              </a:spcAft>
              <a:defRPr kumimoji="1" sz="2000">
                <a:solidFill>
                  <a:schemeClr val="tx1"/>
                </a:solidFill>
                <a:latin typeface="Calibri" pitchFamily="34" charset="0"/>
                <a:ea typeface="ＭＳ Ｐゴシック" charset="-128"/>
              </a:defRPr>
            </a:lvl8pPr>
            <a:lvl9pPr marL="3914775" defTabSz="1042988" fontAlgn="base">
              <a:spcBef>
                <a:spcPct val="0"/>
              </a:spcBef>
              <a:spcAft>
                <a:spcPct val="0"/>
              </a:spcAft>
              <a:defRPr kumimoji="1" sz="2000">
                <a:solidFill>
                  <a:schemeClr val="tx1"/>
                </a:solidFill>
                <a:latin typeface="Calibri" pitchFamily="34" charset="0"/>
                <a:ea typeface="ＭＳ Ｐゴシック" charset="-128"/>
              </a:defRPr>
            </a:lvl9pPr>
          </a:lstStyle>
          <a:p>
            <a:pPr eaLnBrk="1" hangingPunct="1">
              <a:lnSpc>
                <a:spcPct val="110000"/>
              </a:lnSpc>
              <a:spcAft>
                <a:spcPct val="80000"/>
              </a:spcAft>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かきつばた</a:t>
            </a:r>
            <a:endParaRPr lang="zh-CN"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サブタイトル 13"/>
          <p:cNvSpPr txBox="1">
            <a:spLocks/>
          </p:cNvSpPr>
          <p:nvPr/>
        </p:nvSpPr>
        <p:spPr bwMode="auto">
          <a:xfrm>
            <a:off x="611560" y="455011"/>
            <a:ext cx="7704856" cy="72008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normAutofit/>
          </a:bodyPr>
          <a:lstStyle>
            <a:lvl1pPr marL="0" indent="0" algn="l" defTabSz="890588" rtl="0" eaLnBrk="0" fontAlgn="base" hangingPunct="0">
              <a:lnSpc>
                <a:spcPct val="114000"/>
              </a:lnSpc>
              <a:spcBef>
                <a:spcPct val="0"/>
              </a:spcBef>
              <a:spcAft>
                <a:spcPct val="80000"/>
              </a:spcAft>
              <a:buNone/>
              <a:defRPr kumimoji="1" lang="ja-JP" altLang="en-US" sz="2052" b="0" kern="1200">
                <a:solidFill>
                  <a:srgbClr val="000000"/>
                </a:solidFill>
                <a:latin typeface="メイリオ" panose="020B0604030504040204" pitchFamily="50" charset="-128"/>
                <a:ea typeface="メイリオ" panose="020B0604030504040204" pitchFamily="50" charset="-128"/>
                <a:cs typeface="+mn-cs"/>
              </a:defRPr>
            </a:lvl1pPr>
            <a:lvl2pPr marL="445958" indent="0" algn="ctr" defTabSz="890588" rtl="0" eaLnBrk="0" fontAlgn="base" hangingPunct="0">
              <a:spcBef>
                <a:spcPct val="20000"/>
              </a:spcBef>
              <a:spcAft>
                <a:spcPct val="0"/>
              </a:spcAft>
              <a:buNone/>
              <a:defRPr kumimoji="1" lang="ja-JP" altLang="en-US" sz="1600" kern="1200">
                <a:solidFill>
                  <a:schemeClr val="tx1">
                    <a:tint val="75000"/>
                  </a:schemeClr>
                </a:solidFill>
                <a:latin typeface="メイリオ" panose="020B0604030504040204" pitchFamily="50" charset="-128"/>
                <a:ea typeface="メイリオ" panose="020B0604030504040204" pitchFamily="50" charset="-128"/>
                <a:cs typeface="メイリオ" pitchFamily="50" charset="-128"/>
              </a:defRPr>
            </a:lvl2pPr>
            <a:lvl3pPr marL="891916" indent="0" algn="ctr" defTabSz="890588" rtl="0" eaLnBrk="0" fontAlgn="base" hangingPunct="0">
              <a:spcBef>
                <a:spcPct val="20000"/>
              </a:spcBef>
              <a:spcAft>
                <a:spcPct val="0"/>
              </a:spcAft>
              <a:buNone/>
              <a:defRPr kumimoji="1" lang="ja-JP" altLang="en-US" sz="1400" kern="1200">
                <a:solidFill>
                  <a:schemeClr val="tx1">
                    <a:tint val="75000"/>
                  </a:schemeClr>
                </a:solidFill>
                <a:latin typeface="メイリオ" panose="020B0604030504040204" pitchFamily="50" charset="-128"/>
                <a:ea typeface="メイリオ" panose="020B0604030504040204" pitchFamily="50" charset="-128"/>
                <a:cs typeface="メイリオ" pitchFamily="50" charset="-128"/>
              </a:defRPr>
            </a:lvl3pPr>
            <a:lvl4pPr marL="1337874" indent="0" algn="ctr" defTabSz="890588" rtl="0" eaLnBrk="0" fontAlgn="base" hangingPunct="0">
              <a:spcBef>
                <a:spcPct val="20000"/>
              </a:spcBef>
              <a:spcAft>
                <a:spcPct val="0"/>
              </a:spcAft>
              <a:buNone/>
              <a:defRPr kumimoji="1" lang="ja-JP" altLang="en-US" sz="1200" kern="1200">
                <a:solidFill>
                  <a:schemeClr val="tx1">
                    <a:tint val="75000"/>
                  </a:schemeClr>
                </a:solidFill>
                <a:latin typeface="メイリオ" panose="020B0604030504040204" pitchFamily="50" charset="-128"/>
                <a:ea typeface="メイリオ" panose="020B0604030504040204" pitchFamily="50" charset="-128"/>
                <a:cs typeface="メイリオ" pitchFamily="50" charset="-128"/>
              </a:defRPr>
            </a:lvl4pPr>
            <a:lvl5pPr marL="1783832" indent="0" algn="ctr" defTabSz="890588" rtl="0" eaLnBrk="0" fontAlgn="base" hangingPunct="0">
              <a:spcBef>
                <a:spcPct val="20000"/>
              </a:spcBef>
              <a:spcAft>
                <a:spcPct val="0"/>
              </a:spcAft>
              <a:buNone/>
              <a:defRPr kumimoji="1" lang="ja-JP" altLang="en-US" sz="1200" kern="1200">
                <a:solidFill>
                  <a:schemeClr val="tx1">
                    <a:tint val="75000"/>
                  </a:schemeClr>
                </a:solidFill>
                <a:latin typeface="メイリオ" panose="020B0604030504040204" pitchFamily="50" charset="-128"/>
                <a:ea typeface="メイリオ" panose="020B0604030504040204" pitchFamily="50" charset="-128"/>
                <a:cs typeface="メイリオ" pitchFamily="50" charset="-128"/>
              </a:defRPr>
            </a:lvl5pPr>
            <a:lvl6pPr marL="2229790" indent="0" algn="ctr" defTabSz="891916" rtl="0" eaLnBrk="1" latinLnBrk="0" hangingPunct="1">
              <a:spcBef>
                <a:spcPct val="20000"/>
              </a:spcBef>
              <a:buFont typeface="Arial" pitchFamily="34" charset="0"/>
              <a:buNone/>
              <a:defRPr kumimoji="1" sz="1967" kern="1200">
                <a:solidFill>
                  <a:schemeClr val="tx1">
                    <a:tint val="75000"/>
                  </a:schemeClr>
                </a:solidFill>
                <a:latin typeface="+mn-lt"/>
                <a:ea typeface="+mn-ea"/>
                <a:cs typeface="+mn-cs"/>
              </a:defRPr>
            </a:lvl6pPr>
            <a:lvl7pPr marL="2675748" indent="0" algn="ctr" defTabSz="891916" rtl="0" eaLnBrk="1" latinLnBrk="0" hangingPunct="1">
              <a:spcBef>
                <a:spcPct val="20000"/>
              </a:spcBef>
              <a:buFont typeface="Arial" pitchFamily="34" charset="0"/>
              <a:buNone/>
              <a:defRPr kumimoji="1" sz="1967" kern="1200">
                <a:solidFill>
                  <a:schemeClr val="tx1">
                    <a:tint val="75000"/>
                  </a:schemeClr>
                </a:solidFill>
                <a:latin typeface="+mn-lt"/>
                <a:ea typeface="+mn-ea"/>
                <a:cs typeface="+mn-cs"/>
              </a:defRPr>
            </a:lvl7pPr>
            <a:lvl8pPr marL="3121706" indent="0" algn="ctr" defTabSz="891916" rtl="0" eaLnBrk="1" latinLnBrk="0" hangingPunct="1">
              <a:spcBef>
                <a:spcPct val="20000"/>
              </a:spcBef>
              <a:buFont typeface="Arial" pitchFamily="34" charset="0"/>
              <a:buNone/>
              <a:defRPr kumimoji="1" sz="1967" kern="1200">
                <a:solidFill>
                  <a:schemeClr val="tx1">
                    <a:tint val="75000"/>
                  </a:schemeClr>
                </a:solidFill>
                <a:latin typeface="+mn-lt"/>
                <a:ea typeface="+mn-ea"/>
                <a:cs typeface="+mn-cs"/>
              </a:defRPr>
            </a:lvl8pPr>
            <a:lvl9pPr marL="3567664" indent="0" algn="ctr" defTabSz="891916" rtl="0" eaLnBrk="1" latinLnBrk="0" hangingPunct="1">
              <a:spcBef>
                <a:spcPct val="20000"/>
              </a:spcBef>
              <a:buFont typeface="Arial" pitchFamily="34" charset="0"/>
              <a:buNone/>
              <a:defRPr kumimoji="1" sz="1967" kern="1200">
                <a:solidFill>
                  <a:schemeClr val="tx1">
                    <a:tint val="75000"/>
                  </a:schemeClr>
                </a:solidFill>
                <a:latin typeface="+mn-lt"/>
                <a:ea typeface="+mn-ea"/>
                <a:cs typeface="+mn-cs"/>
              </a:defRPr>
            </a:lvl9pPr>
          </a:lstStyle>
          <a:p>
            <a:pPr>
              <a:lnSpc>
                <a:spcPct val="100000"/>
              </a:lnSpc>
              <a:spcAft>
                <a:spcPts val="0"/>
              </a:spcAft>
            </a:pPr>
            <a:endParaRPr lang="zh-TW"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サブタイトル 1">
            <a:extLst>
              <a:ext uri="{FF2B5EF4-FFF2-40B4-BE49-F238E27FC236}">
                <a16:creationId xmlns:a16="http://schemas.microsoft.com/office/drawing/2014/main" id="{80D80F77-6ECF-40F8-8E35-ACB4B18655DF}"/>
              </a:ext>
            </a:extLst>
          </p:cNvPr>
          <p:cNvSpPr txBox="1">
            <a:spLocks/>
          </p:cNvSpPr>
          <p:nvPr/>
        </p:nvSpPr>
        <p:spPr bwMode="auto">
          <a:xfrm>
            <a:off x="611560" y="4652037"/>
            <a:ext cx="6624736" cy="1393314"/>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noAutofit/>
          </a:bodyPr>
          <a:lstStyle>
            <a:lvl1pPr marL="0" indent="0" algn="l" defTabSz="890588" rtl="0" eaLnBrk="0" fontAlgn="base" hangingPunct="0">
              <a:lnSpc>
                <a:spcPct val="114000"/>
              </a:lnSpc>
              <a:spcBef>
                <a:spcPct val="0"/>
              </a:spcBef>
              <a:spcAft>
                <a:spcPct val="80000"/>
              </a:spcAft>
              <a:buNone/>
              <a:defRPr kumimoji="1" lang="ja-JP" altLang="en-US" sz="2000" b="0" kern="1200">
                <a:solidFill>
                  <a:schemeClr val="tx1"/>
                </a:solidFill>
                <a:latin typeface="Calibri" pitchFamily="34" charset="0"/>
                <a:ea typeface="ＭＳ Ｐゴシック" charset="-128"/>
                <a:cs typeface="+mn-cs"/>
              </a:defRPr>
            </a:lvl1pPr>
            <a:lvl2pPr marL="445958" indent="0" algn="ctr" defTabSz="890588" rtl="0" eaLnBrk="0" fontAlgn="base" hangingPunct="0">
              <a:spcBef>
                <a:spcPct val="20000"/>
              </a:spcBef>
              <a:spcAft>
                <a:spcPct val="0"/>
              </a:spcAft>
              <a:buNone/>
              <a:defRPr kumimoji="1" lang="ja-JP" altLang="en-US" sz="2000" kern="1200">
                <a:solidFill>
                  <a:schemeClr val="tx1"/>
                </a:solidFill>
                <a:latin typeface="Calibri" pitchFamily="34" charset="0"/>
                <a:ea typeface="ＭＳ Ｐゴシック" charset="-128"/>
                <a:cs typeface="メイリオ" pitchFamily="50" charset="-128"/>
              </a:defRPr>
            </a:lvl2pPr>
            <a:lvl3pPr marL="891916" indent="0" algn="ctr" defTabSz="890588" rtl="0" eaLnBrk="0" fontAlgn="base" hangingPunct="0">
              <a:spcBef>
                <a:spcPct val="20000"/>
              </a:spcBef>
              <a:spcAft>
                <a:spcPct val="0"/>
              </a:spcAft>
              <a:buNone/>
              <a:defRPr kumimoji="1" lang="ja-JP" altLang="en-US" sz="2000" kern="1200">
                <a:solidFill>
                  <a:schemeClr val="tx1"/>
                </a:solidFill>
                <a:latin typeface="Calibri" pitchFamily="34" charset="0"/>
                <a:ea typeface="ＭＳ Ｐゴシック" charset="-128"/>
                <a:cs typeface="メイリオ" pitchFamily="50" charset="-128"/>
              </a:defRPr>
            </a:lvl3pPr>
            <a:lvl4pPr marL="1337874" indent="0" algn="ctr" defTabSz="890588" rtl="0" eaLnBrk="0" fontAlgn="base" hangingPunct="0">
              <a:spcBef>
                <a:spcPct val="20000"/>
              </a:spcBef>
              <a:spcAft>
                <a:spcPct val="0"/>
              </a:spcAft>
              <a:buNone/>
              <a:defRPr kumimoji="1" lang="ja-JP" altLang="en-US" sz="2000" kern="1200">
                <a:solidFill>
                  <a:schemeClr val="tx1"/>
                </a:solidFill>
                <a:latin typeface="Calibri" pitchFamily="34" charset="0"/>
                <a:ea typeface="ＭＳ Ｐゴシック" charset="-128"/>
                <a:cs typeface="メイリオ" pitchFamily="50" charset="-128"/>
              </a:defRPr>
            </a:lvl4pPr>
            <a:lvl5pPr marL="1783832" indent="0" algn="ctr" defTabSz="890588" rtl="0" eaLnBrk="0" fontAlgn="base" hangingPunct="0">
              <a:spcBef>
                <a:spcPct val="20000"/>
              </a:spcBef>
              <a:spcAft>
                <a:spcPct val="0"/>
              </a:spcAft>
              <a:buNone/>
              <a:defRPr kumimoji="1" lang="ja-JP" altLang="en-US" sz="2000" kern="1200">
                <a:solidFill>
                  <a:schemeClr val="tx1"/>
                </a:solidFill>
                <a:latin typeface="Calibri" pitchFamily="34" charset="0"/>
                <a:ea typeface="ＭＳ Ｐゴシック" charset="-128"/>
                <a:cs typeface="メイリオ" pitchFamily="50" charset="-128"/>
              </a:defRPr>
            </a:lvl5pPr>
            <a:lvl6pPr marL="2543175" indent="0" algn="ctr" defTabSz="1042988" rtl="0" eaLnBrk="1" fontAlgn="base" latinLnBrk="0" hangingPunct="1">
              <a:spcBef>
                <a:spcPct val="0"/>
              </a:spcBef>
              <a:spcAft>
                <a:spcPct val="0"/>
              </a:spcAft>
              <a:buFont typeface="Arial" pitchFamily="34" charset="0"/>
              <a:buNone/>
              <a:defRPr kumimoji="1" sz="2000" kern="1200">
                <a:solidFill>
                  <a:schemeClr val="tx1"/>
                </a:solidFill>
                <a:latin typeface="Calibri" pitchFamily="34" charset="0"/>
                <a:ea typeface="ＭＳ Ｐゴシック" charset="-128"/>
                <a:cs typeface="+mn-cs"/>
              </a:defRPr>
            </a:lvl6pPr>
            <a:lvl7pPr marL="3000375" indent="0" algn="ctr" defTabSz="1042988" rtl="0" eaLnBrk="1" fontAlgn="base" latinLnBrk="0" hangingPunct="1">
              <a:spcBef>
                <a:spcPct val="0"/>
              </a:spcBef>
              <a:spcAft>
                <a:spcPct val="0"/>
              </a:spcAft>
              <a:buFont typeface="Arial" pitchFamily="34" charset="0"/>
              <a:buNone/>
              <a:defRPr kumimoji="1" sz="2000" kern="1200">
                <a:solidFill>
                  <a:schemeClr val="tx1"/>
                </a:solidFill>
                <a:latin typeface="Calibri" pitchFamily="34" charset="0"/>
                <a:ea typeface="ＭＳ Ｐゴシック" charset="-128"/>
                <a:cs typeface="+mn-cs"/>
              </a:defRPr>
            </a:lvl7pPr>
            <a:lvl8pPr marL="3457575" indent="0" algn="ctr" defTabSz="1042988" rtl="0" eaLnBrk="1" fontAlgn="base" latinLnBrk="0" hangingPunct="1">
              <a:spcBef>
                <a:spcPct val="0"/>
              </a:spcBef>
              <a:spcAft>
                <a:spcPct val="0"/>
              </a:spcAft>
              <a:buFont typeface="Arial" pitchFamily="34" charset="0"/>
              <a:buNone/>
              <a:defRPr kumimoji="1" sz="2000" kern="1200">
                <a:solidFill>
                  <a:schemeClr val="tx1"/>
                </a:solidFill>
                <a:latin typeface="Calibri" pitchFamily="34" charset="0"/>
                <a:ea typeface="ＭＳ Ｐゴシック" charset="-128"/>
                <a:cs typeface="+mn-cs"/>
              </a:defRPr>
            </a:lvl8pPr>
            <a:lvl9pPr marL="3914775" indent="0" algn="ctr" defTabSz="1042988" rtl="0" eaLnBrk="1" fontAlgn="base" latinLnBrk="0" hangingPunct="1">
              <a:spcBef>
                <a:spcPct val="0"/>
              </a:spcBef>
              <a:spcAft>
                <a:spcPct val="0"/>
              </a:spcAft>
              <a:buFont typeface="Arial" pitchFamily="34" charset="0"/>
              <a:buNone/>
              <a:defRPr kumimoji="1" sz="2000" kern="1200">
                <a:solidFill>
                  <a:schemeClr val="tx1"/>
                </a:solidFill>
                <a:latin typeface="Calibri" pitchFamily="34" charset="0"/>
                <a:ea typeface="ＭＳ Ｐゴシック" charset="-128"/>
                <a:cs typeface="+mn-cs"/>
              </a:defRPr>
            </a:lvl9pPr>
          </a:lstStyle>
          <a:p>
            <a:pPr eaLnBrk="1" hangingPunct="1">
              <a:lnSpc>
                <a:spcPct val="110000"/>
              </a:lnSpc>
              <a:spcBef>
                <a:spcPts val="600"/>
              </a:spcBef>
              <a:spcAft>
                <a:spcPts val="600"/>
              </a:spcAft>
            </a:pPr>
            <a:r>
              <a:rPr lang="ja-JP" altLang="en-US" sz="18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東京都千代田区神田小川町</a:t>
            </a:r>
            <a:r>
              <a:rPr lang="en-US" altLang="ja-JP" sz="18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8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丁目</a:t>
            </a:r>
            <a:r>
              <a:rPr lang="en-US" altLang="ja-JP" sz="18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18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番　第２龍名館ビル　８階</a:t>
            </a:r>
          </a:p>
          <a:p>
            <a:pPr eaLnBrk="1" hangingPunct="1">
              <a:lnSpc>
                <a:spcPct val="110000"/>
              </a:lnSpc>
              <a:spcBef>
                <a:spcPts val="600"/>
              </a:spcBef>
              <a:spcAft>
                <a:spcPts val="600"/>
              </a:spcAft>
            </a:pPr>
            <a:r>
              <a:rPr lang="ja-JP" altLang="en-US" sz="18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ＴＥＬ：０３－６２７５－０６９１</a:t>
            </a:r>
          </a:p>
          <a:p>
            <a:pPr eaLnBrk="1" hangingPunct="1">
              <a:lnSpc>
                <a:spcPct val="110000"/>
              </a:lnSpc>
            </a:pPr>
            <a:endParaRPr lang="ja-JP" altLang="en-US" sz="2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タイトル 1">
            <a:extLst>
              <a:ext uri="{FF2B5EF4-FFF2-40B4-BE49-F238E27FC236}">
                <a16:creationId xmlns:a16="http://schemas.microsoft.com/office/drawing/2014/main" id="{4CE654D8-B7EA-4D03-86F3-69FE017FB8DF}"/>
              </a:ext>
            </a:extLst>
          </p:cNvPr>
          <p:cNvSpPr>
            <a:spLocks noGrp="1"/>
          </p:cNvSpPr>
          <p:nvPr>
            <p:ph type="title"/>
          </p:nvPr>
        </p:nvSpPr>
        <p:spPr/>
        <p:txBody>
          <a:bodyPr/>
          <a:lstStyle/>
          <a:p>
            <a:r>
              <a:rPr lang="ja-JP" altLang="en-US"/>
              <a:t>適法にするためには何をすればよいか（３）</a:t>
            </a:r>
          </a:p>
        </p:txBody>
      </p:sp>
      <p:sp>
        <p:nvSpPr>
          <p:cNvPr id="5" name="スライド番号プレースホルダー 4">
            <a:extLst>
              <a:ext uri="{FF2B5EF4-FFF2-40B4-BE49-F238E27FC236}">
                <a16:creationId xmlns:a16="http://schemas.microsoft.com/office/drawing/2014/main" id="{E91F25B9-7BBB-4D26-B1BE-F3C82DCE1FC6}"/>
              </a:ext>
            </a:extLst>
          </p:cNvPr>
          <p:cNvSpPr>
            <a:spLocks noGrp="1"/>
          </p:cNvSpPr>
          <p:nvPr>
            <p:ph type="sldNum" sz="quarter" idx="12"/>
          </p:nvPr>
        </p:nvSpPr>
        <p:spPr/>
        <p:txBody>
          <a:bodyPr/>
          <a:lstStyle>
            <a:lvl1pPr defTabSz="890588">
              <a:defRPr kumimoji="1" sz="2000">
                <a:solidFill>
                  <a:schemeClr val="tx1"/>
                </a:solidFill>
                <a:latin typeface="Calibri" panose="020F0502020204030204" pitchFamily="34" charset="0"/>
                <a:ea typeface="ＭＳ Ｐゴシック" panose="020B0600070205080204" pitchFamily="50" charset="-128"/>
              </a:defRPr>
            </a:lvl1pPr>
            <a:lvl2pPr defTabSz="890588">
              <a:defRPr kumimoji="1" sz="2000">
                <a:solidFill>
                  <a:schemeClr val="tx1"/>
                </a:solidFill>
                <a:latin typeface="Calibri" panose="020F0502020204030204" pitchFamily="34" charset="0"/>
                <a:ea typeface="ＭＳ Ｐゴシック" panose="020B0600070205080204" pitchFamily="50" charset="-128"/>
              </a:defRPr>
            </a:lvl2pPr>
            <a:lvl3pPr defTabSz="890588">
              <a:defRPr kumimoji="1" sz="2000">
                <a:solidFill>
                  <a:schemeClr val="tx1"/>
                </a:solidFill>
                <a:latin typeface="Calibri" panose="020F0502020204030204" pitchFamily="34" charset="0"/>
                <a:ea typeface="ＭＳ Ｐゴシック" panose="020B0600070205080204" pitchFamily="50" charset="-128"/>
              </a:defRPr>
            </a:lvl3pPr>
            <a:lvl4pPr defTabSz="890588">
              <a:defRPr kumimoji="1" sz="2000">
                <a:solidFill>
                  <a:schemeClr val="tx1"/>
                </a:solidFill>
                <a:latin typeface="Calibri" panose="020F0502020204030204" pitchFamily="34" charset="0"/>
                <a:ea typeface="ＭＳ Ｐゴシック" panose="020B0600070205080204" pitchFamily="50" charset="-128"/>
              </a:defRPr>
            </a:lvl4pPr>
            <a:lvl5pPr defTabSz="890588">
              <a:defRPr kumimoji="1" sz="2000">
                <a:solidFill>
                  <a:schemeClr val="tx1"/>
                </a:solidFill>
                <a:latin typeface="Calibri" panose="020F0502020204030204" pitchFamily="34" charset="0"/>
                <a:ea typeface="ＭＳ Ｐゴシック" panose="020B0600070205080204" pitchFamily="50" charset="-128"/>
              </a:defRPr>
            </a:lvl5pPr>
            <a:lvl6pPr marL="25431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6pPr>
            <a:lvl7pPr marL="30003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7pPr>
            <a:lvl8pPr marL="34575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8pPr>
            <a:lvl9pPr marL="39147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9pPr>
          </a:lstStyle>
          <a:p>
            <a:fld id="{667F5DE4-2D37-4110-AE2B-5E80D0171A9E}" type="slidenum">
              <a:rPr lang="ja-JP" altLang="en-US" sz="800">
                <a:solidFill>
                  <a:srgbClr val="000000"/>
                </a:solidFill>
                <a:latin typeface="Arial" panose="020B0604020202020204" pitchFamily="34" charset="0"/>
              </a:rPr>
              <a:pPr/>
              <a:t>9</a:t>
            </a:fld>
            <a:endParaRPr lang="ja-JP" altLang="en-US" sz="800">
              <a:solidFill>
                <a:srgbClr val="000000"/>
              </a:solidFill>
              <a:latin typeface="Arial" panose="020B0604020202020204" pitchFamily="34" charset="0"/>
            </a:endParaRPr>
          </a:p>
        </p:txBody>
      </p:sp>
      <p:grpSp>
        <p:nvGrpSpPr>
          <p:cNvPr id="38916" name="グループ化 6">
            <a:extLst>
              <a:ext uri="{FF2B5EF4-FFF2-40B4-BE49-F238E27FC236}">
                <a16:creationId xmlns:a16="http://schemas.microsoft.com/office/drawing/2014/main" id="{EA9DC894-C10C-40B0-A0C6-560A1BCE8D0C}"/>
              </a:ext>
            </a:extLst>
          </p:cNvPr>
          <p:cNvGrpSpPr>
            <a:grpSpLocks/>
          </p:cNvGrpSpPr>
          <p:nvPr/>
        </p:nvGrpSpPr>
        <p:grpSpPr bwMode="auto">
          <a:xfrm>
            <a:off x="249238" y="1530350"/>
            <a:ext cx="8645525" cy="4608513"/>
            <a:chOff x="249158" y="1484784"/>
            <a:chExt cx="8645684" cy="4608512"/>
          </a:xfrm>
        </p:grpSpPr>
        <p:cxnSp>
          <p:nvCxnSpPr>
            <p:cNvPr id="8" name="直線コネクタ 7">
              <a:extLst>
                <a:ext uri="{FF2B5EF4-FFF2-40B4-BE49-F238E27FC236}">
                  <a16:creationId xmlns:a16="http://schemas.microsoft.com/office/drawing/2014/main" id="{7BCC5DFF-B9F3-422C-878B-B113FE023205}"/>
                </a:ext>
              </a:extLst>
            </p:cNvPr>
            <p:cNvCxnSpPr>
              <a:cxnSpLocks/>
            </p:cNvCxnSpPr>
            <p:nvPr/>
          </p:nvCxnSpPr>
          <p:spPr>
            <a:xfrm>
              <a:off x="1260414" y="1484784"/>
              <a:ext cx="0" cy="46085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7741136F-BCEA-435A-9461-FA6A1CA69AD5}"/>
                </a:ext>
              </a:extLst>
            </p:cNvPr>
            <p:cNvCxnSpPr>
              <a:cxnSpLocks/>
            </p:cNvCxnSpPr>
            <p:nvPr/>
          </p:nvCxnSpPr>
          <p:spPr>
            <a:xfrm>
              <a:off x="507925" y="5445596"/>
              <a:ext cx="701687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920" name="テキスト ボックス 9">
              <a:extLst>
                <a:ext uri="{FF2B5EF4-FFF2-40B4-BE49-F238E27FC236}">
                  <a16:creationId xmlns:a16="http://schemas.microsoft.com/office/drawing/2014/main" id="{7CDAF98D-A689-4D80-B7E7-307D1F4ED002}"/>
                </a:ext>
              </a:extLst>
            </p:cNvPr>
            <p:cNvSpPr txBox="1">
              <a:spLocks noChangeArrowheads="1"/>
            </p:cNvSpPr>
            <p:nvPr/>
          </p:nvSpPr>
          <p:spPr bwMode="auto">
            <a:xfrm>
              <a:off x="1424093" y="1515408"/>
              <a:ext cx="683120" cy="355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400">
                  <a:solidFill>
                    <a:srgbClr val="000000"/>
                  </a:solidFill>
                  <a:latin typeface="ＭＳ Ｐゴシック" panose="020B0600070205080204" pitchFamily="50" charset="-128"/>
                </a:rPr>
                <a:t>強い</a:t>
              </a:r>
            </a:p>
          </p:txBody>
        </p:sp>
        <p:sp>
          <p:nvSpPr>
            <p:cNvPr id="38921" name="テキスト ボックス 10">
              <a:extLst>
                <a:ext uri="{FF2B5EF4-FFF2-40B4-BE49-F238E27FC236}">
                  <a16:creationId xmlns:a16="http://schemas.microsoft.com/office/drawing/2014/main" id="{ED405331-27C0-4ADB-9719-E5B6A1C7FA3C}"/>
                </a:ext>
              </a:extLst>
            </p:cNvPr>
            <p:cNvSpPr txBox="1">
              <a:spLocks noChangeArrowheads="1"/>
            </p:cNvSpPr>
            <p:nvPr/>
          </p:nvSpPr>
          <p:spPr bwMode="auto">
            <a:xfrm>
              <a:off x="1438064" y="5013940"/>
              <a:ext cx="683120" cy="355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400">
                  <a:solidFill>
                    <a:srgbClr val="000000"/>
                  </a:solidFill>
                  <a:latin typeface="ＭＳ Ｐゴシック" panose="020B0600070205080204" pitchFamily="50" charset="-128"/>
                </a:rPr>
                <a:t>弱い</a:t>
              </a:r>
            </a:p>
          </p:txBody>
        </p:sp>
        <p:sp>
          <p:nvSpPr>
            <p:cNvPr id="38922" name="テキスト ボックス 11">
              <a:extLst>
                <a:ext uri="{FF2B5EF4-FFF2-40B4-BE49-F238E27FC236}">
                  <a16:creationId xmlns:a16="http://schemas.microsoft.com/office/drawing/2014/main" id="{5A89BDE6-438B-4F6C-B7A4-A9C5807BEC8D}"/>
                </a:ext>
              </a:extLst>
            </p:cNvPr>
            <p:cNvSpPr txBox="1">
              <a:spLocks noChangeArrowheads="1"/>
            </p:cNvSpPr>
            <p:nvPr/>
          </p:nvSpPr>
          <p:spPr bwMode="auto">
            <a:xfrm>
              <a:off x="249158" y="3032959"/>
              <a:ext cx="952292" cy="199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endParaRPr lang="ja-JP" altLang="en-US" sz="1300" dirty="0">
                <a:solidFill>
                  <a:srgbClr val="000000"/>
                </a:solidFill>
                <a:latin typeface="ＭＳ Ｐゴシック" panose="020B0600070205080204" pitchFamily="50" charset="-128"/>
              </a:endParaRPr>
            </a:p>
          </p:txBody>
        </p:sp>
        <p:sp>
          <p:nvSpPr>
            <p:cNvPr id="38923" name="テキスト ボックス 12">
              <a:extLst>
                <a:ext uri="{FF2B5EF4-FFF2-40B4-BE49-F238E27FC236}">
                  <a16:creationId xmlns:a16="http://schemas.microsoft.com/office/drawing/2014/main" id="{B57180AB-F95A-4C25-978B-A1F564D69239}"/>
                </a:ext>
              </a:extLst>
            </p:cNvPr>
            <p:cNvSpPr txBox="1">
              <a:spLocks noChangeArrowheads="1"/>
            </p:cNvSpPr>
            <p:nvPr/>
          </p:nvSpPr>
          <p:spPr bwMode="auto">
            <a:xfrm>
              <a:off x="7022816" y="5078505"/>
              <a:ext cx="683120" cy="355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400">
                  <a:solidFill>
                    <a:srgbClr val="000000"/>
                  </a:solidFill>
                  <a:latin typeface="ＭＳ Ｐゴシック" panose="020B0600070205080204" pitchFamily="50" charset="-128"/>
                </a:rPr>
                <a:t>強い</a:t>
              </a:r>
            </a:p>
          </p:txBody>
        </p:sp>
        <p:cxnSp>
          <p:nvCxnSpPr>
            <p:cNvPr id="16" name="直線コネクタ 15">
              <a:extLst>
                <a:ext uri="{FF2B5EF4-FFF2-40B4-BE49-F238E27FC236}">
                  <a16:creationId xmlns:a16="http://schemas.microsoft.com/office/drawing/2014/main" id="{3358FF5D-A4EA-406D-BC31-3C688F83AE0D}"/>
                </a:ext>
              </a:extLst>
            </p:cNvPr>
            <p:cNvCxnSpPr>
              <a:cxnSpLocks/>
            </p:cNvCxnSpPr>
            <p:nvPr/>
          </p:nvCxnSpPr>
          <p:spPr>
            <a:xfrm>
              <a:off x="3990964" y="1484784"/>
              <a:ext cx="3519553" cy="893763"/>
            </a:xfrm>
            <a:prstGeom prst="line">
              <a:avLst/>
            </a:prstGeom>
            <a:ln w="19050">
              <a:solidFill>
                <a:srgbClr val="0000FF"/>
              </a:solidFill>
            </a:ln>
          </p:spPr>
          <p:style>
            <a:lnRef idx="1">
              <a:schemeClr val="accent1"/>
            </a:lnRef>
            <a:fillRef idx="0">
              <a:schemeClr val="accent1"/>
            </a:fillRef>
            <a:effectRef idx="0">
              <a:schemeClr val="accent1"/>
            </a:effectRef>
            <a:fontRef idx="minor">
              <a:schemeClr val="tx1"/>
            </a:fontRef>
          </p:style>
        </p:cxnSp>
        <p:sp>
          <p:nvSpPr>
            <p:cNvPr id="17" name="楕円 16">
              <a:extLst>
                <a:ext uri="{FF2B5EF4-FFF2-40B4-BE49-F238E27FC236}">
                  <a16:creationId xmlns:a16="http://schemas.microsoft.com/office/drawing/2014/main" id="{8E0D3193-9BFD-45F6-8F0B-1814906EEF8A}"/>
                </a:ext>
              </a:extLst>
            </p:cNvPr>
            <p:cNvSpPr/>
            <p:nvPr/>
          </p:nvSpPr>
          <p:spPr>
            <a:xfrm>
              <a:off x="3290864" y="1648297"/>
              <a:ext cx="1944723" cy="566737"/>
            </a:xfrm>
            <a:prstGeom prst="ellipse">
              <a:avLst/>
            </a:prstGeom>
            <a:solidFill>
              <a:srgbClr val="3399FF"/>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r>
                <a:rPr lang="ja-JP" altLang="en-US" sz="1300" dirty="0">
                  <a:solidFill>
                    <a:schemeClr val="bg1"/>
                  </a:solidFill>
                  <a:latin typeface="HGPｺﾞｼｯｸM" panose="020B0600000000000000" pitchFamily="50" charset="-128"/>
                  <a:ea typeface="HGPｺﾞｼｯｸM" panose="020B0600000000000000" pitchFamily="50" charset="-128"/>
                </a:rPr>
                <a:t>交替勤務手当・職制手当</a:t>
              </a:r>
            </a:p>
          </p:txBody>
        </p:sp>
        <p:sp>
          <p:nvSpPr>
            <p:cNvPr id="18" name="楕円 17">
              <a:extLst>
                <a:ext uri="{FF2B5EF4-FFF2-40B4-BE49-F238E27FC236}">
                  <a16:creationId xmlns:a16="http://schemas.microsoft.com/office/drawing/2014/main" id="{1B890EDD-76AC-4A36-A457-E52BF1E98620}"/>
                </a:ext>
              </a:extLst>
            </p:cNvPr>
            <p:cNvSpPr/>
            <p:nvPr/>
          </p:nvSpPr>
          <p:spPr>
            <a:xfrm>
              <a:off x="3290864" y="2575397"/>
              <a:ext cx="1944723" cy="565150"/>
            </a:xfrm>
            <a:prstGeom prst="ellipse">
              <a:avLst/>
            </a:prstGeom>
            <a:solidFill>
              <a:srgbClr val="3399FF"/>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r>
                <a:rPr lang="ja-JP" altLang="en-US" sz="1300" dirty="0">
                  <a:solidFill>
                    <a:schemeClr val="bg1"/>
                  </a:solidFill>
                  <a:latin typeface="HGPｺﾞｼｯｸM" panose="020B0600000000000000" pitchFamily="50" charset="-128"/>
                  <a:ea typeface="HGPｺﾞｼｯｸM" panose="020B0600000000000000" pitchFamily="50" charset="-128"/>
                </a:rPr>
                <a:t>基本給・</a:t>
              </a:r>
              <a:endParaRPr lang="en-US" altLang="ja-JP" sz="1300" dirty="0">
                <a:solidFill>
                  <a:schemeClr val="bg1"/>
                </a:solidFill>
                <a:latin typeface="HGPｺﾞｼｯｸM" panose="020B0600000000000000" pitchFamily="50" charset="-128"/>
                <a:ea typeface="HGPｺﾞｼｯｸM" panose="020B0600000000000000" pitchFamily="50" charset="-128"/>
              </a:endParaRPr>
            </a:p>
            <a:p>
              <a:pPr algn="ctr">
                <a:defRPr/>
              </a:pPr>
              <a:r>
                <a:rPr lang="ja-JP" altLang="en-US" sz="1300" dirty="0">
                  <a:solidFill>
                    <a:schemeClr val="bg1"/>
                  </a:solidFill>
                  <a:latin typeface="HGPｺﾞｼｯｸM" panose="020B0600000000000000" pitchFamily="50" charset="-128"/>
                  <a:ea typeface="HGPｺﾞｼｯｸM" panose="020B0600000000000000" pitchFamily="50" charset="-128"/>
                </a:rPr>
                <a:t>職能資格手当</a:t>
              </a:r>
            </a:p>
          </p:txBody>
        </p:sp>
        <p:sp>
          <p:nvSpPr>
            <p:cNvPr id="19" name="楕円 18">
              <a:extLst>
                <a:ext uri="{FF2B5EF4-FFF2-40B4-BE49-F238E27FC236}">
                  <a16:creationId xmlns:a16="http://schemas.microsoft.com/office/drawing/2014/main" id="{E4EA5B95-A837-464C-9A21-86186680548F}"/>
                </a:ext>
              </a:extLst>
            </p:cNvPr>
            <p:cNvSpPr/>
            <p:nvPr/>
          </p:nvSpPr>
          <p:spPr>
            <a:xfrm>
              <a:off x="3290864" y="3519959"/>
              <a:ext cx="1944723" cy="566738"/>
            </a:xfrm>
            <a:prstGeom prst="ellipse">
              <a:avLst/>
            </a:prstGeom>
            <a:solidFill>
              <a:srgbClr val="3399FF"/>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r>
                <a:rPr lang="ja-JP" altLang="en-US" sz="1400" dirty="0">
                  <a:solidFill>
                    <a:schemeClr val="bg1"/>
                  </a:solidFill>
                  <a:latin typeface="HGPｺﾞｼｯｸM" panose="020B0600000000000000" pitchFamily="50" charset="-128"/>
                  <a:ea typeface="HGPｺﾞｼｯｸM" panose="020B0600000000000000" pitchFamily="50" charset="-128"/>
                </a:rPr>
                <a:t>賞与</a:t>
              </a:r>
            </a:p>
          </p:txBody>
        </p:sp>
        <p:sp>
          <p:nvSpPr>
            <p:cNvPr id="20" name="楕円 19">
              <a:extLst>
                <a:ext uri="{FF2B5EF4-FFF2-40B4-BE49-F238E27FC236}">
                  <a16:creationId xmlns:a16="http://schemas.microsoft.com/office/drawing/2014/main" id="{358CB2F7-3A5F-4B17-9F86-426ED3D96EE6}"/>
                </a:ext>
              </a:extLst>
            </p:cNvPr>
            <p:cNvSpPr/>
            <p:nvPr/>
          </p:nvSpPr>
          <p:spPr>
            <a:xfrm>
              <a:off x="3290864" y="4464521"/>
              <a:ext cx="1944723" cy="566737"/>
            </a:xfrm>
            <a:prstGeom prst="ellipse">
              <a:avLst/>
            </a:prstGeom>
            <a:solidFill>
              <a:srgbClr val="3399FF"/>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r>
                <a:rPr lang="ja-JP" altLang="en-US" sz="1300" dirty="0">
                  <a:solidFill>
                    <a:schemeClr val="bg1"/>
                  </a:solidFill>
                  <a:latin typeface="HGPｺﾞｼｯｸM" panose="020B0600000000000000" pitchFamily="50" charset="-128"/>
                  <a:ea typeface="HGPｺﾞｼｯｸM" panose="020B0600000000000000" pitchFamily="50" charset="-128"/>
                </a:rPr>
                <a:t>住宅手当</a:t>
              </a:r>
            </a:p>
          </p:txBody>
        </p:sp>
        <p:cxnSp>
          <p:nvCxnSpPr>
            <p:cNvPr id="21" name="直線矢印コネクタ 20">
              <a:extLst>
                <a:ext uri="{FF2B5EF4-FFF2-40B4-BE49-F238E27FC236}">
                  <a16:creationId xmlns:a16="http://schemas.microsoft.com/office/drawing/2014/main" id="{D6D47C3F-7BA5-4B3C-B1AE-3828AA82F30C}"/>
                </a:ext>
              </a:extLst>
            </p:cNvPr>
            <p:cNvCxnSpPr>
              <a:cxnSpLocks/>
            </p:cNvCxnSpPr>
            <p:nvPr/>
          </p:nvCxnSpPr>
          <p:spPr>
            <a:xfrm flipH="1">
              <a:off x="7266037" y="2037234"/>
              <a:ext cx="690575"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AE71D228-77C8-45ED-832F-EF0F5188194C}"/>
                </a:ext>
              </a:extLst>
            </p:cNvPr>
            <p:cNvCxnSpPr>
              <a:cxnSpLocks/>
            </p:cNvCxnSpPr>
            <p:nvPr/>
          </p:nvCxnSpPr>
          <p:spPr>
            <a:xfrm flipH="1">
              <a:off x="7266037" y="3285009"/>
              <a:ext cx="690575"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8931" name="テキスト ボックス 22">
              <a:extLst>
                <a:ext uri="{FF2B5EF4-FFF2-40B4-BE49-F238E27FC236}">
                  <a16:creationId xmlns:a16="http://schemas.microsoft.com/office/drawing/2014/main" id="{2AA8286B-5BE3-4D98-85FA-43613D7E90BE}"/>
                </a:ext>
              </a:extLst>
            </p:cNvPr>
            <p:cNvSpPr txBox="1">
              <a:spLocks noChangeArrowheads="1"/>
            </p:cNvSpPr>
            <p:nvPr/>
          </p:nvSpPr>
          <p:spPr bwMode="auto">
            <a:xfrm>
              <a:off x="8064497" y="1931348"/>
              <a:ext cx="792088" cy="300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200">
                  <a:solidFill>
                    <a:srgbClr val="000000"/>
                  </a:solidFill>
                  <a:latin typeface="ＭＳ Ｐゴシック" panose="020B0600070205080204" pitchFamily="50" charset="-128"/>
                </a:rPr>
                <a:t>違法エリア</a:t>
              </a:r>
            </a:p>
          </p:txBody>
        </p:sp>
        <p:sp>
          <p:nvSpPr>
            <p:cNvPr id="38932" name="テキスト ボックス 23">
              <a:extLst>
                <a:ext uri="{FF2B5EF4-FFF2-40B4-BE49-F238E27FC236}">
                  <a16:creationId xmlns:a16="http://schemas.microsoft.com/office/drawing/2014/main" id="{EE7D7228-42C2-4BDF-8895-580AC90358EB}"/>
                </a:ext>
              </a:extLst>
            </p:cNvPr>
            <p:cNvSpPr txBox="1">
              <a:spLocks noChangeArrowheads="1"/>
            </p:cNvSpPr>
            <p:nvPr/>
          </p:nvSpPr>
          <p:spPr bwMode="auto">
            <a:xfrm>
              <a:off x="8102754" y="3190626"/>
              <a:ext cx="792088" cy="300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200">
                  <a:solidFill>
                    <a:srgbClr val="000000"/>
                  </a:solidFill>
                  <a:latin typeface="ＭＳ Ｐゴシック" panose="020B0600070205080204" pitchFamily="50" charset="-128"/>
                </a:rPr>
                <a:t>適法エリア</a:t>
              </a:r>
            </a:p>
          </p:txBody>
        </p:sp>
      </p:grpSp>
      <p:sp>
        <p:nvSpPr>
          <p:cNvPr id="38917" name="テキスト ボックス 24">
            <a:extLst>
              <a:ext uri="{FF2B5EF4-FFF2-40B4-BE49-F238E27FC236}">
                <a16:creationId xmlns:a16="http://schemas.microsoft.com/office/drawing/2014/main" id="{5DB7F424-E828-405C-98FF-380EE49D74BF}"/>
              </a:ext>
            </a:extLst>
          </p:cNvPr>
          <p:cNvSpPr txBox="1">
            <a:spLocks noChangeArrowheads="1"/>
          </p:cNvSpPr>
          <p:nvPr/>
        </p:nvSpPr>
        <p:spPr bwMode="auto">
          <a:xfrm>
            <a:off x="2109788" y="5578475"/>
            <a:ext cx="5400675"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200">
                <a:solidFill>
                  <a:srgbClr val="000000"/>
                </a:solidFill>
                <a:latin typeface="ＭＳ Ｐゴシック" panose="020B0600070205080204" pitchFamily="50" charset="-128"/>
              </a:rPr>
              <a:t>（定年前の）職務の内容・職務の内容及び配置の変更の範囲の同一性</a:t>
            </a:r>
          </a:p>
        </p:txBody>
      </p:sp>
      <p:sp>
        <p:nvSpPr>
          <p:cNvPr id="26" name="テキスト ボックス 25">
            <a:extLst>
              <a:ext uri="{FF2B5EF4-FFF2-40B4-BE49-F238E27FC236}">
                <a16:creationId xmlns:a16="http://schemas.microsoft.com/office/drawing/2014/main" id="{3160516E-25F1-4574-B9A0-632B9A4C1B0D}"/>
              </a:ext>
            </a:extLst>
          </p:cNvPr>
          <p:cNvSpPr txBox="1"/>
          <p:nvPr/>
        </p:nvSpPr>
        <p:spPr>
          <a:xfrm>
            <a:off x="178802" y="2395974"/>
            <a:ext cx="1093146" cy="1169551"/>
          </a:xfrm>
          <a:prstGeom prst="rect">
            <a:avLst/>
          </a:prstGeom>
          <a:noFill/>
        </p:spPr>
        <p:txBody>
          <a:bodyPr wrap="square">
            <a:spAutoFit/>
          </a:bodyPr>
          <a:lstStyle/>
          <a:p>
            <a:r>
              <a:rPr lang="ja-JP" altLang="en-US" sz="1400" dirty="0"/>
              <a:t>当該待遇の性質及び当該待遇を行う目的との関係性</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a:extLst>
              <a:ext uri="{FF2B5EF4-FFF2-40B4-BE49-F238E27FC236}">
                <a16:creationId xmlns:a16="http://schemas.microsoft.com/office/drawing/2014/main" id="{F1ACA7D0-580D-470F-9492-DF5DC757A9AA}"/>
              </a:ext>
            </a:extLst>
          </p:cNvPr>
          <p:cNvSpPr>
            <a:spLocks noGrp="1"/>
          </p:cNvSpPr>
          <p:nvPr>
            <p:ph type="title"/>
          </p:nvPr>
        </p:nvSpPr>
        <p:spPr>
          <a:xfrm>
            <a:off x="508000" y="404813"/>
            <a:ext cx="8126413" cy="390525"/>
          </a:xfrm>
        </p:spPr>
        <p:txBody>
          <a:bodyPr anchor="ctr"/>
          <a:lstStyle/>
          <a:p>
            <a:pPr defTabSz="1042988" eaLnBrk="1" fontAlgn="auto" hangingPunct="1">
              <a:spcAft>
                <a:spcPts val="0"/>
              </a:spcAft>
              <a:defRPr/>
            </a:pPr>
            <a:r>
              <a:rPr lang="ja-JP" altLang="en-US" sz="2400" dirty="0"/>
              <a:t>パート有期法</a:t>
            </a:r>
            <a:r>
              <a:rPr lang="en-US" altLang="ja-JP" sz="2400" dirty="0"/>
              <a:t>9</a:t>
            </a:r>
            <a:r>
              <a:rPr lang="ja-JP" altLang="en-US" sz="2400" dirty="0"/>
              <a:t>条（均等待遇）</a:t>
            </a:r>
            <a:endParaRPr lang="ja-JP" altLang="en-US" sz="2400" kern="0" dirty="0">
              <a:solidFill>
                <a:schemeClr val="accent1">
                  <a:lumMod val="75000"/>
                </a:schemeClr>
              </a:solidFill>
              <a:latin typeface="ＭＳ Ｐゴシック" charset="-128"/>
            </a:endParaRPr>
          </a:p>
        </p:txBody>
      </p:sp>
      <p:sp>
        <p:nvSpPr>
          <p:cNvPr id="20483" name="コンテンツ プレースホルダー 2">
            <a:extLst>
              <a:ext uri="{FF2B5EF4-FFF2-40B4-BE49-F238E27FC236}">
                <a16:creationId xmlns:a16="http://schemas.microsoft.com/office/drawing/2014/main" id="{A4C0BB7E-BF86-43CA-94F7-FE3894C64128}"/>
              </a:ext>
            </a:extLst>
          </p:cNvPr>
          <p:cNvSpPr>
            <a:spLocks noGrp="1"/>
          </p:cNvSpPr>
          <p:nvPr>
            <p:ph idx="1"/>
          </p:nvPr>
        </p:nvSpPr>
        <p:spPr>
          <a:xfrm>
            <a:off x="628650" y="1196752"/>
            <a:ext cx="7886700" cy="4351338"/>
          </a:xfrm>
        </p:spPr>
        <p:txBody>
          <a:bodyPr/>
          <a:lstStyle/>
          <a:p>
            <a:r>
              <a:rPr sz="2000" b="1" dirty="0">
                <a:solidFill>
                  <a:srgbClr val="323232"/>
                </a:solidFill>
              </a:rPr>
              <a:t>（通常の労働者と同視すべき短時間・有期雇用労働者に対する差別的取扱いの禁止）</a:t>
            </a:r>
          </a:p>
          <a:p>
            <a:r>
              <a:rPr sz="2000" b="1" dirty="0">
                <a:solidFill>
                  <a:srgbClr val="323232"/>
                </a:solidFill>
                <a:latin typeface="inherit"/>
              </a:rPr>
              <a:t>第九条</a:t>
            </a:r>
            <a:r>
              <a:rPr sz="2000" dirty="0">
                <a:solidFill>
                  <a:srgbClr val="323232"/>
                </a:solidFill>
              </a:rPr>
              <a:t>　事業主は、職務の内容が通常の労働者と同一の短時間・有期雇用労働者（第十一条第一項において「職務内容同一短時間・有期雇用労働者」という。）であって、当該事業所における慣行その他の事情からみて、当該事業主との雇用関係が終了するまでの全期間において、その職務の内容及び配置が当該通常の労働者の職務の内容及び配置の変更の範囲と同一の範囲で変更されることが見込まれるもの（次条及び同項において「通常の労働者と同視すべき短時間・有期雇用労働者」という。）については、短時間・有期雇用労働者であることを理由として、基本給、賞与その他の待遇のそれぞれについて、差別的取扱いをしてはならない。</a:t>
            </a:r>
          </a:p>
          <a:p>
            <a:endParaRPr lang="en-US" altLang="ja-JP" sz="2000" dirty="0"/>
          </a:p>
        </p:txBody>
      </p:sp>
      <p:sp>
        <p:nvSpPr>
          <p:cNvPr id="2" name="スライド番号プレースホルダー 1">
            <a:extLst>
              <a:ext uri="{FF2B5EF4-FFF2-40B4-BE49-F238E27FC236}">
                <a16:creationId xmlns:a16="http://schemas.microsoft.com/office/drawing/2014/main" id="{B4AA68F9-783D-4434-9924-A02F7EA1052D}"/>
              </a:ext>
            </a:extLst>
          </p:cNvPr>
          <p:cNvSpPr>
            <a:spLocks noGrp="1"/>
          </p:cNvSpPr>
          <p:nvPr>
            <p:ph type="sldNum" sz="quarter" idx="12"/>
          </p:nvPr>
        </p:nvSpPr>
        <p:spPr/>
        <p:txBody>
          <a:bodyPr/>
          <a:lstStyle/>
          <a:p>
            <a:pPr>
              <a:defRPr/>
            </a:pPr>
            <a:fld id="{5F763C39-A322-4CCA-9745-87961242224B}" type="slidenum">
              <a:rPr lang="ja-JP" altLang="en-US" smtClean="0"/>
              <a:pPr>
                <a:defRPr/>
              </a:pPr>
              <a:t>10</a:t>
            </a:fld>
            <a:endParaRPr lang="ja-JP" altLang="en-US" sz="1000" dirty="0"/>
          </a:p>
        </p:txBody>
      </p:sp>
    </p:spTree>
    <p:extLst>
      <p:ext uri="{BB962C8B-B14F-4D97-AF65-F5344CB8AC3E}">
        <p14:creationId xmlns:p14="http://schemas.microsoft.com/office/powerpoint/2010/main" val="1383564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a:extLst>
              <a:ext uri="{FF2B5EF4-FFF2-40B4-BE49-F238E27FC236}">
                <a16:creationId xmlns:a16="http://schemas.microsoft.com/office/drawing/2014/main" id="{66B16BDF-3DD5-425A-8B53-148E61CB9CD3}"/>
              </a:ext>
            </a:extLst>
          </p:cNvPr>
          <p:cNvSpPr>
            <a:spLocks noGrp="1"/>
          </p:cNvSpPr>
          <p:nvPr>
            <p:ph type="title"/>
          </p:nvPr>
        </p:nvSpPr>
        <p:spPr/>
        <p:txBody>
          <a:bodyPr/>
          <a:lstStyle/>
          <a:p>
            <a:r>
              <a:rPr lang="ja-JP" altLang="en-US" sz="2400" dirty="0"/>
              <a:t>定年後再雇用にパート有期法</a:t>
            </a:r>
            <a:r>
              <a:rPr lang="en-US" altLang="ja-JP" sz="2400" dirty="0"/>
              <a:t>9</a:t>
            </a:r>
            <a:r>
              <a:rPr lang="ja-JP" altLang="en-US" sz="2400" dirty="0"/>
              <a:t>条は適用されるか？</a:t>
            </a:r>
          </a:p>
        </p:txBody>
      </p:sp>
      <p:sp>
        <p:nvSpPr>
          <p:cNvPr id="21507" name="コンテンツ プレースホルダー 2">
            <a:extLst>
              <a:ext uri="{FF2B5EF4-FFF2-40B4-BE49-F238E27FC236}">
                <a16:creationId xmlns:a16="http://schemas.microsoft.com/office/drawing/2014/main" id="{59110A57-DAD9-4DDE-8865-5C69A2A58A9B}"/>
              </a:ext>
            </a:extLst>
          </p:cNvPr>
          <p:cNvSpPr>
            <a:spLocks noGrp="1"/>
          </p:cNvSpPr>
          <p:nvPr>
            <p:ph idx="1"/>
          </p:nvPr>
        </p:nvSpPr>
        <p:spPr>
          <a:xfrm>
            <a:off x="508001" y="1403350"/>
            <a:ext cx="8247062" cy="4329906"/>
          </a:xfrm>
        </p:spPr>
        <p:txBody>
          <a:bodyPr/>
          <a:lstStyle/>
          <a:p>
            <a:pPr marL="342900" indent="-342900">
              <a:buFont typeface="Wingdings" panose="05000000000000000000" pitchFamily="2" charset="2"/>
              <a:buChar char="l"/>
            </a:pPr>
            <a:r>
              <a:rPr sz="2000" dirty="0"/>
              <a:t>定年後再雇用にパート有期法</a:t>
            </a:r>
            <a:r>
              <a:rPr lang="en-US" altLang="ja-JP" sz="2000" dirty="0"/>
              <a:t>9</a:t>
            </a:r>
            <a:r>
              <a:rPr sz="2000" dirty="0"/>
              <a:t>条が適用されるのはほぼ間違い無いだろう。</a:t>
            </a:r>
            <a:endParaRPr lang="en-US" altLang="ja-JP" sz="2000" dirty="0"/>
          </a:p>
          <a:p>
            <a:pPr marL="342900" indent="-342900">
              <a:buFont typeface="Wingdings" panose="05000000000000000000" pitchFamily="2" charset="2"/>
              <a:buChar char="l"/>
            </a:pPr>
            <a:r>
              <a:rPr sz="2000" dirty="0"/>
              <a:t>期間の定めの有る・無しでは無く、定年後再雇用により差異が生じているから適用が無いとの反対説もあるが、これまでも裁判所は一貫してこの理屈を否定してきた。</a:t>
            </a:r>
            <a:endParaRPr lang="en-US" altLang="ja-JP" sz="2000" dirty="0"/>
          </a:p>
          <a:p>
            <a:pPr marL="342900" indent="-342900">
              <a:buFont typeface="Wingdings" panose="05000000000000000000" pitchFamily="2" charset="2"/>
              <a:buChar char="l"/>
            </a:pPr>
            <a:r>
              <a:rPr sz="2000" dirty="0"/>
              <a:t>期間の定めのある・無しで差異が生じていないというのであれば、単に定年延長を行えば良いだけだが、それはしない。なぜなら定年後再雇用の期間雇用の再契約を利用して賃金を下げたいから。これが本音だろう。</a:t>
            </a:r>
            <a:endParaRPr lang="en-US" altLang="ja-JP" sz="2000" dirty="0"/>
          </a:p>
          <a:p>
            <a:pPr marL="342900" indent="-342900">
              <a:buFont typeface="Wingdings" panose="05000000000000000000" pitchFamily="2" charset="2"/>
              <a:buChar char="l"/>
            </a:pPr>
            <a:r>
              <a:rPr sz="2000" dirty="0"/>
              <a:t>そのため、定年後再雇用にパート有期法</a:t>
            </a:r>
            <a:r>
              <a:rPr lang="en-US" altLang="ja-JP" sz="2000" dirty="0"/>
              <a:t>9</a:t>
            </a:r>
            <a:r>
              <a:rPr sz="2000" dirty="0"/>
              <a:t>条が適用されるのはほぼ間違い無いと思う。</a:t>
            </a:r>
          </a:p>
        </p:txBody>
      </p:sp>
      <p:sp>
        <p:nvSpPr>
          <p:cNvPr id="2" name="スライド番号プレースホルダー 1">
            <a:extLst>
              <a:ext uri="{FF2B5EF4-FFF2-40B4-BE49-F238E27FC236}">
                <a16:creationId xmlns:a16="http://schemas.microsoft.com/office/drawing/2014/main" id="{1ECE4CB9-4995-44FD-A152-03411820F8CA}"/>
              </a:ext>
            </a:extLst>
          </p:cNvPr>
          <p:cNvSpPr>
            <a:spLocks noGrp="1"/>
          </p:cNvSpPr>
          <p:nvPr>
            <p:ph type="sldNum" sz="quarter" idx="12"/>
          </p:nvPr>
        </p:nvSpPr>
        <p:spPr/>
        <p:txBody>
          <a:bodyPr/>
          <a:lstStyle/>
          <a:p>
            <a:pPr>
              <a:defRPr/>
            </a:pPr>
            <a:fld id="{5F763C39-A322-4CCA-9745-87961242224B}" type="slidenum">
              <a:rPr lang="ja-JP" altLang="en-US" smtClean="0"/>
              <a:pPr>
                <a:defRPr/>
              </a:pPr>
              <a:t>11</a:t>
            </a:fld>
            <a:endParaRPr lang="ja-JP" altLang="en-US" sz="1000" dirty="0"/>
          </a:p>
        </p:txBody>
      </p:sp>
    </p:spTree>
    <p:extLst>
      <p:ext uri="{BB962C8B-B14F-4D97-AF65-F5344CB8AC3E}">
        <p14:creationId xmlns:p14="http://schemas.microsoft.com/office/powerpoint/2010/main" val="1159877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a:extLst>
              <a:ext uri="{FF2B5EF4-FFF2-40B4-BE49-F238E27FC236}">
                <a16:creationId xmlns:a16="http://schemas.microsoft.com/office/drawing/2014/main" id="{27F134C6-4135-47CB-BBB9-1A9A06F4BD6C}"/>
              </a:ext>
            </a:extLst>
          </p:cNvPr>
          <p:cNvSpPr>
            <a:spLocks noGrp="1"/>
          </p:cNvSpPr>
          <p:nvPr>
            <p:ph type="title"/>
          </p:nvPr>
        </p:nvSpPr>
        <p:spPr/>
        <p:txBody>
          <a:bodyPr/>
          <a:lstStyle/>
          <a:p>
            <a:r>
              <a:rPr lang="ja-JP" altLang="en-US" sz="2200" dirty="0"/>
              <a:t>ではパート有期法</a:t>
            </a:r>
            <a:r>
              <a:rPr lang="en-US" altLang="ja-JP" sz="2200" dirty="0"/>
              <a:t>9</a:t>
            </a:r>
            <a:r>
              <a:rPr lang="ja-JP" altLang="en-US" sz="2200" dirty="0"/>
              <a:t>条の要件を満たせば全く同じ賃金を支払わないといけないのか？</a:t>
            </a:r>
          </a:p>
        </p:txBody>
      </p:sp>
      <p:sp>
        <p:nvSpPr>
          <p:cNvPr id="22531" name="コンテンツ プレースホルダー 2">
            <a:extLst>
              <a:ext uri="{FF2B5EF4-FFF2-40B4-BE49-F238E27FC236}">
                <a16:creationId xmlns:a16="http://schemas.microsoft.com/office/drawing/2014/main" id="{0FD19C30-B57B-4713-9D37-D50FCE087EFB}"/>
              </a:ext>
            </a:extLst>
          </p:cNvPr>
          <p:cNvSpPr>
            <a:spLocks noGrp="1"/>
          </p:cNvSpPr>
          <p:nvPr>
            <p:ph idx="1"/>
          </p:nvPr>
        </p:nvSpPr>
        <p:spPr>
          <a:xfrm>
            <a:off x="628650" y="1196752"/>
            <a:ext cx="7886700" cy="5112568"/>
          </a:xfrm>
        </p:spPr>
        <p:txBody>
          <a:bodyPr/>
          <a:lstStyle/>
          <a:p>
            <a:pPr marL="342900" indent="-342900" eaLnBrk="1" hangingPunct="1">
              <a:buFont typeface="Wingdings" panose="05000000000000000000" pitchFamily="2" charset="2"/>
              <a:buChar char="l"/>
            </a:pPr>
            <a:r>
              <a:rPr lang="ja-JP" altLang="en-US" sz="1800" u="sng" dirty="0"/>
              <a:t>おそらく、そもそも何とか色々な事実認定を駆使して、パート有期法</a:t>
            </a:r>
            <a:r>
              <a:rPr lang="en-US" altLang="ja-JP" sz="1800" u="sng" dirty="0"/>
              <a:t>9</a:t>
            </a:r>
            <a:r>
              <a:rPr lang="ja-JP" altLang="en-US" sz="1800" u="sng" dirty="0"/>
              <a:t>条を適用できないように「職務の内容」や「配置の範囲」が全く同じとは言えないとして判断から逃げると思われる。裁判所は日本版同一労働同一賃金の分野では極端な結論を出すことを避けている傾向が強い。</a:t>
            </a:r>
            <a:endParaRPr lang="en-US" sz="1800" u="sng" dirty="0"/>
          </a:p>
          <a:p>
            <a:pPr marL="342900" indent="-342900" eaLnBrk="1" hangingPunct="1">
              <a:buFont typeface="Wingdings" panose="05000000000000000000" pitchFamily="2" charset="2"/>
              <a:buChar char="l"/>
            </a:pPr>
            <a:r>
              <a:rPr sz="1800" dirty="0"/>
              <a:t>私は定年後再雇用がパート有期法</a:t>
            </a:r>
            <a:r>
              <a:rPr lang="en-US" altLang="ja-JP" sz="1800" dirty="0"/>
              <a:t>9</a:t>
            </a:r>
            <a:r>
              <a:rPr sz="1800" dirty="0"/>
              <a:t>条の要件を満たすような事例であっても「年功部分」を定年後再雇用時にカットすることは許されると思う。</a:t>
            </a:r>
            <a:endParaRPr lang="en-US" altLang="ja-JP" sz="1800" dirty="0"/>
          </a:p>
          <a:p>
            <a:pPr marL="342900" indent="-342900" eaLnBrk="1" hangingPunct="1">
              <a:buFont typeface="Wingdings" panose="05000000000000000000" pitchFamily="2" charset="2"/>
              <a:buChar char="l"/>
            </a:pPr>
            <a:r>
              <a:rPr sz="1800" dirty="0"/>
              <a:t>そもそも定年制も年齢差別であり、日本は年齢差別を許容してきた。年功的</a:t>
            </a:r>
            <a:r>
              <a:rPr lang="ja-JP" altLang="en-US" sz="1800" dirty="0"/>
              <a:t>賃金も年齢差別の一種であると考えることができる。</a:t>
            </a:r>
            <a:endParaRPr lang="en-US" altLang="ja-JP" sz="1800" dirty="0"/>
          </a:p>
          <a:p>
            <a:pPr marL="342900" indent="-342900" eaLnBrk="1" hangingPunct="1">
              <a:buFont typeface="Wingdings" panose="05000000000000000000" pitchFamily="2" charset="2"/>
              <a:buChar char="l"/>
            </a:pPr>
            <a:r>
              <a:rPr sz="1800" dirty="0"/>
              <a:t>差別的取扱の禁止をパート有期法</a:t>
            </a:r>
            <a:r>
              <a:rPr lang="en-US" altLang="ja-JP" sz="1800" dirty="0"/>
              <a:t>9</a:t>
            </a:r>
            <a:r>
              <a:rPr sz="1800" dirty="0"/>
              <a:t>条は定めているが、「差別」という文言からも、年功部分は差別的取扱禁止の適用除外と言えるのでは無いかと思える。</a:t>
            </a:r>
            <a:endParaRPr lang="en-US" altLang="ja-JP" sz="1800" dirty="0"/>
          </a:p>
          <a:p>
            <a:pPr marL="342900" indent="-342900" eaLnBrk="1" hangingPunct="1">
              <a:buFont typeface="Wingdings" panose="05000000000000000000" pitchFamily="2" charset="2"/>
              <a:buChar char="l"/>
            </a:pPr>
            <a:r>
              <a:rPr sz="1800" dirty="0"/>
              <a:t>ただ、「年功部分」を明確に意識している会社は無いので、具体的には労使協議で「定年後再雇用の賃金テーブル」を確定するのが望ましいと思われる。</a:t>
            </a:r>
          </a:p>
        </p:txBody>
      </p:sp>
      <p:sp>
        <p:nvSpPr>
          <p:cNvPr id="2" name="スライド番号プレースホルダー 1">
            <a:extLst>
              <a:ext uri="{FF2B5EF4-FFF2-40B4-BE49-F238E27FC236}">
                <a16:creationId xmlns:a16="http://schemas.microsoft.com/office/drawing/2014/main" id="{220C5A26-F51C-41B1-BCE0-EE72EBB61150}"/>
              </a:ext>
            </a:extLst>
          </p:cNvPr>
          <p:cNvSpPr>
            <a:spLocks noGrp="1"/>
          </p:cNvSpPr>
          <p:nvPr>
            <p:ph type="sldNum" sz="quarter" idx="12"/>
          </p:nvPr>
        </p:nvSpPr>
        <p:spPr/>
        <p:txBody>
          <a:bodyPr/>
          <a:lstStyle/>
          <a:p>
            <a:pPr>
              <a:defRPr/>
            </a:pPr>
            <a:fld id="{5F763C39-A322-4CCA-9745-87961242224B}" type="slidenum">
              <a:rPr lang="ja-JP" altLang="en-US" smtClean="0"/>
              <a:pPr>
                <a:defRPr/>
              </a:pPr>
              <a:t>12</a:t>
            </a:fld>
            <a:endParaRPr lang="ja-JP" altLang="en-US" sz="1000" dirty="0"/>
          </a:p>
        </p:txBody>
      </p:sp>
    </p:spTree>
    <p:extLst>
      <p:ext uri="{BB962C8B-B14F-4D97-AF65-F5344CB8AC3E}">
        <p14:creationId xmlns:p14="http://schemas.microsoft.com/office/powerpoint/2010/main" val="96491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020F79-2DC0-4A07-A62A-F3249811096F}"/>
              </a:ext>
            </a:extLst>
          </p:cNvPr>
          <p:cNvSpPr>
            <a:spLocks noGrp="1"/>
          </p:cNvSpPr>
          <p:nvPr>
            <p:ph type="title"/>
          </p:nvPr>
        </p:nvSpPr>
        <p:spPr/>
        <p:txBody>
          <a:bodyPr/>
          <a:lstStyle/>
          <a:p>
            <a:r>
              <a:rPr kumimoji="1" lang="ja-JP" altLang="en-US" dirty="0"/>
              <a:t>最近の定年後再雇用と労働契約法</a:t>
            </a:r>
            <a:r>
              <a:rPr kumimoji="1" lang="en-US" altLang="ja-JP" dirty="0"/>
              <a:t>20</a:t>
            </a:r>
            <a:r>
              <a:rPr kumimoji="1" lang="ja-JP" altLang="en-US" dirty="0"/>
              <a:t>条に関する裁判例</a:t>
            </a:r>
          </a:p>
        </p:txBody>
      </p:sp>
      <p:sp>
        <p:nvSpPr>
          <p:cNvPr id="3" name="スライド番号プレースホルダー 2">
            <a:extLst>
              <a:ext uri="{FF2B5EF4-FFF2-40B4-BE49-F238E27FC236}">
                <a16:creationId xmlns:a16="http://schemas.microsoft.com/office/drawing/2014/main" id="{8B9984BF-54E4-41F2-9E6D-56112AF9F36F}"/>
              </a:ext>
            </a:extLst>
          </p:cNvPr>
          <p:cNvSpPr>
            <a:spLocks noGrp="1"/>
          </p:cNvSpPr>
          <p:nvPr>
            <p:ph type="sldNum" sz="quarter" idx="10"/>
          </p:nvPr>
        </p:nvSpPr>
        <p:spPr/>
        <p:txBody>
          <a:bodyPr/>
          <a:lstStyle/>
          <a:p>
            <a:pPr>
              <a:defRPr/>
            </a:pPr>
            <a:fld id="{B84785F3-7C42-4B5E-B8E2-247AE74F0D51}" type="slidenum">
              <a:rPr lang="ja-JP" altLang="en-US" smtClean="0"/>
              <a:pPr>
                <a:defRPr/>
              </a:pPr>
              <a:t>13</a:t>
            </a:fld>
            <a:endParaRPr lang="ja-JP" altLang="en-US" dirty="0">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30F61D36-D5D1-400F-8B72-F80F7F3FB47A}"/>
              </a:ext>
            </a:extLst>
          </p:cNvPr>
          <p:cNvSpPr txBox="1"/>
          <p:nvPr/>
        </p:nvSpPr>
        <p:spPr>
          <a:xfrm>
            <a:off x="507999" y="1340768"/>
            <a:ext cx="8043863" cy="4824536"/>
          </a:xfrm>
          <a:prstGeom prst="rect">
            <a:avLst/>
          </a:prstGeom>
          <a:noFill/>
        </p:spPr>
        <p:txBody>
          <a:bodyPr wrap="square" lIns="0" tIns="0" rIns="0" bIns="0" rtlCol="0" anchor="t">
            <a:noAutofit/>
          </a:bodyPr>
          <a:lstStyle/>
          <a:p>
            <a:pPr marL="342900" indent="-342900" algn="just" rtl="0" fontAlgn="base">
              <a:lnSpc>
                <a:spcPct val="125000"/>
              </a:lnSpc>
              <a:spcBef>
                <a:spcPct val="0"/>
              </a:spcBef>
              <a:spcAft>
                <a:spcPct val="0"/>
              </a:spcAft>
              <a:buFont typeface="Wingdings" panose="05000000000000000000" pitchFamily="2" charset="2"/>
              <a:buChar char="l"/>
            </a:pPr>
            <a:r>
              <a:rPr kumimoji="1" lang="ja-JP" altLang="en-US" kern="1200" dirty="0">
                <a:solidFill>
                  <a:srgbClr val="000000"/>
                </a:solidFill>
                <a:latin typeface="+mn-ea"/>
                <a:ea typeface="+mn-ea"/>
              </a:rPr>
              <a:t>改めて最近の定年後再雇用と労働契約法</a:t>
            </a:r>
            <a:r>
              <a:rPr kumimoji="1" lang="en-US" altLang="ja-JP" kern="1200" dirty="0">
                <a:solidFill>
                  <a:srgbClr val="000000"/>
                </a:solidFill>
                <a:latin typeface="+mn-ea"/>
                <a:ea typeface="+mn-ea"/>
              </a:rPr>
              <a:t>20</a:t>
            </a:r>
            <a:r>
              <a:rPr kumimoji="1" lang="ja-JP" altLang="en-US" kern="1200" dirty="0">
                <a:solidFill>
                  <a:srgbClr val="000000"/>
                </a:solidFill>
                <a:latin typeface="+mn-ea"/>
                <a:ea typeface="+mn-ea"/>
              </a:rPr>
              <a:t>条に関する裁判例を読んでみた。</a:t>
            </a:r>
            <a:endParaRPr kumimoji="1" lang="en-US" altLang="ja-JP" kern="1200" dirty="0">
              <a:solidFill>
                <a:srgbClr val="000000"/>
              </a:solidFill>
              <a:latin typeface="+mn-ea"/>
              <a:ea typeface="+mn-ea"/>
            </a:endParaRPr>
          </a:p>
          <a:p>
            <a:pPr marL="342900" indent="-342900" algn="just" rtl="0" fontAlgn="base">
              <a:lnSpc>
                <a:spcPct val="125000"/>
              </a:lnSpc>
              <a:spcBef>
                <a:spcPct val="0"/>
              </a:spcBef>
              <a:spcAft>
                <a:spcPct val="0"/>
              </a:spcAft>
              <a:buFont typeface="Wingdings" panose="05000000000000000000" pitchFamily="2" charset="2"/>
              <a:buChar char="l"/>
            </a:pPr>
            <a:r>
              <a:rPr kumimoji="1" lang="ja-JP" altLang="en-US" kern="1200" dirty="0">
                <a:solidFill>
                  <a:srgbClr val="000000"/>
                </a:solidFill>
                <a:latin typeface="+mn-ea"/>
                <a:ea typeface="+mn-ea"/>
              </a:rPr>
              <a:t>一貫して、会社側に理解を示している裁判例が多い。何とか会社を勝たせようと苦心している事が分かる。</a:t>
            </a:r>
            <a:endParaRPr kumimoji="1" lang="en-US" altLang="ja-JP" kern="1200" dirty="0">
              <a:solidFill>
                <a:srgbClr val="000000"/>
              </a:solidFill>
              <a:latin typeface="+mn-ea"/>
              <a:ea typeface="+mn-ea"/>
            </a:endParaRPr>
          </a:p>
          <a:p>
            <a:pPr marL="342900" indent="-342900" algn="just" rtl="0" fontAlgn="base">
              <a:lnSpc>
                <a:spcPct val="125000"/>
              </a:lnSpc>
              <a:spcBef>
                <a:spcPct val="0"/>
              </a:spcBef>
              <a:spcAft>
                <a:spcPct val="0"/>
              </a:spcAft>
              <a:buFont typeface="Wingdings" panose="05000000000000000000" pitchFamily="2" charset="2"/>
              <a:buChar char="l"/>
            </a:pPr>
            <a:r>
              <a:rPr kumimoji="1" lang="ja-JP" altLang="en-US" kern="1200" dirty="0">
                <a:solidFill>
                  <a:srgbClr val="000000"/>
                </a:solidFill>
                <a:latin typeface="+mn-ea"/>
                <a:ea typeface="+mn-ea"/>
              </a:rPr>
              <a:t>やはり正社員が年功型賃金の場合、定年後再雇用になり年収を落とすことは致し方ないと考えていると思われる。</a:t>
            </a:r>
            <a:endParaRPr kumimoji="1" lang="en-US" altLang="ja-JP" kern="1200" dirty="0">
              <a:solidFill>
                <a:srgbClr val="000000"/>
              </a:solidFill>
              <a:latin typeface="+mn-ea"/>
              <a:ea typeface="+mn-ea"/>
            </a:endParaRPr>
          </a:p>
          <a:p>
            <a:pPr marL="342900" indent="-342900" algn="just" rtl="0" fontAlgn="base">
              <a:lnSpc>
                <a:spcPct val="125000"/>
              </a:lnSpc>
              <a:spcBef>
                <a:spcPct val="0"/>
              </a:spcBef>
              <a:spcAft>
                <a:spcPct val="0"/>
              </a:spcAft>
              <a:buFont typeface="Wingdings" panose="05000000000000000000" pitchFamily="2" charset="2"/>
              <a:buChar char="l"/>
            </a:pPr>
            <a:r>
              <a:rPr kumimoji="1" lang="ja-JP" altLang="en-US" kern="1200" dirty="0">
                <a:solidFill>
                  <a:srgbClr val="000000"/>
                </a:solidFill>
                <a:latin typeface="+mn-ea"/>
                <a:ea typeface="+mn-ea"/>
              </a:rPr>
              <a:t>裁判所の苦心の跡が見受けられるのは職務の内容、配置の変更の範囲について定年前と異なると無理に認定している所。この手法を使えば均等待遇違反についても違反とならないことになる。</a:t>
            </a:r>
            <a:endParaRPr kumimoji="1" lang="en-US" altLang="ja-JP" kern="1200" dirty="0">
              <a:solidFill>
                <a:srgbClr val="000000"/>
              </a:solidFill>
              <a:latin typeface="+mn-ea"/>
              <a:ea typeface="+mn-ea"/>
            </a:endParaRPr>
          </a:p>
          <a:p>
            <a:pPr marL="342900" indent="-342900" algn="just" rtl="0" fontAlgn="base">
              <a:lnSpc>
                <a:spcPct val="125000"/>
              </a:lnSpc>
              <a:spcBef>
                <a:spcPct val="0"/>
              </a:spcBef>
              <a:spcAft>
                <a:spcPct val="0"/>
              </a:spcAft>
              <a:buFont typeface="Wingdings" panose="05000000000000000000" pitchFamily="2" charset="2"/>
              <a:buChar char="l"/>
            </a:pPr>
            <a:r>
              <a:rPr kumimoji="1" lang="ja-JP" altLang="en-US" kern="1200" dirty="0">
                <a:solidFill>
                  <a:srgbClr val="000000"/>
                </a:solidFill>
                <a:latin typeface="+mn-ea"/>
                <a:ea typeface="+mn-ea"/>
              </a:rPr>
              <a:t>思ったよりも定年後再雇用と日本版同一労働同一賃金については心配が要らないのではないかと思われる。</a:t>
            </a:r>
            <a:endParaRPr kumimoji="1" lang="en-US" altLang="ja-JP" kern="1200" dirty="0">
              <a:solidFill>
                <a:srgbClr val="000000"/>
              </a:solidFill>
              <a:latin typeface="+mn-ea"/>
              <a:ea typeface="+mn-ea"/>
            </a:endParaRPr>
          </a:p>
        </p:txBody>
      </p:sp>
    </p:spTree>
    <p:extLst>
      <p:ext uri="{BB962C8B-B14F-4D97-AF65-F5344CB8AC3E}">
        <p14:creationId xmlns:p14="http://schemas.microsoft.com/office/powerpoint/2010/main" val="2665825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42AC6F05-A1F5-0642-9A93-3859412D92FA}"/>
              </a:ext>
            </a:extLst>
          </p:cNvPr>
          <p:cNvSpPr/>
          <p:nvPr/>
        </p:nvSpPr>
        <p:spPr>
          <a:xfrm>
            <a:off x="601562" y="4653136"/>
            <a:ext cx="8218587" cy="1647652"/>
          </a:xfrm>
          <a:prstGeom prst="rect">
            <a:avLst/>
          </a:prstGeom>
          <a:solidFill>
            <a:schemeClr val="accent5">
              <a:lumMod val="40000"/>
              <a:lumOff val="60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44000" tIns="0" rIns="144000" bIns="25200" numCol="1" spcCol="0" rtlCol="0" fromWordArt="0" anchor="ctr" anchorCtr="0" forceAA="0" compatLnSpc="1">
            <a:prstTxWarp prst="textNoShape">
              <a:avLst/>
            </a:prstTxWarp>
            <a:noAutofit/>
          </a:bodyPr>
          <a:lstStyle/>
          <a:p>
            <a:pPr algn="ctr"/>
            <a:endParaRPr kumimoji="1" lang="ja-JP" altLang="en-US" sz="1400" dirty="0">
              <a:solidFill>
                <a:schemeClr val="tx1"/>
              </a:solidFill>
              <a:latin typeface="HGPｺﾞｼｯｸM" panose="020B0600000000000000" pitchFamily="50" charset="-128"/>
              <a:ea typeface="HGPｺﾞｼｯｸM" panose="020B0600000000000000" pitchFamily="50" charset="-128"/>
            </a:endParaRPr>
          </a:p>
        </p:txBody>
      </p:sp>
      <p:sp>
        <p:nvSpPr>
          <p:cNvPr id="8" name="正方形/長方形 7">
            <a:extLst>
              <a:ext uri="{FF2B5EF4-FFF2-40B4-BE49-F238E27FC236}">
                <a16:creationId xmlns:a16="http://schemas.microsoft.com/office/drawing/2014/main" id="{0F71C9BC-5889-7D4D-A5B6-9EBF7CCB3669}"/>
              </a:ext>
            </a:extLst>
          </p:cNvPr>
          <p:cNvSpPr/>
          <p:nvPr/>
        </p:nvSpPr>
        <p:spPr>
          <a:xfrm>
            <a:off x="595312" y="2564904"/>
            <a:ext cx="8224837" cy="1800200"/>
          </a:xfrm>
          <a:prstGeom prst="rect">
            <a:avLst/>
          </a:prstGeom>
          <a:solidFill>
            <a:schemeClr val="accent5">
              <a:lumMod val="40000"/>
              <a:lumOff val="60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44000" tIns="0" rIns="144000" bIns="25200" numCol="1" spcCol="0" rtlCol="0" fromWordArt="0" anchor="ctr" anchorCtr="0" forceAA="0" compatLnSpc="1">
            <a:prstTxWarp prst="textNoShape">
              <a:avLst/>
            </a:prstTxWarp>
            <a:noAutofit/>
          </a:bodyPr>
          <a:lstStyle/>
          <a:p>
            <a:pPr algn="ctr"/>
            <a:endParaRPr kumimoji="1" lang="ja-JP" altLang="en-US" sz="1400" dirty="0">
              <a:solidFill>
                <a:schemeClr val="tx1"/>
              </a:solidFill>
              <a:latin typeface="HGPｺﾞｼｯｸM" panose="020B0600000000000000" pitchFamily="50" charset="-128"/>
              <a:ea typeface="HGPｺﾞｼｯｸM" panose="020B0600000000000000" pitchFamily="50" charset="-128"/>
            </a:endParaRPr>
          </a:p>
        </p:txBody>
      </p:sp>
      <p:sp>
        <p:nvSpPr>
          <p:cNvPr id="10241" name="タイトル 1">
            <a:extLst>
              <a:ext uri="{FF2B5EF4-FFF2-40B4-BE49-F238E27FC236}">
                <a16:creationId xmlns:a16="http://schemas.microsoft.com/office/drawing/2014/main" id="{095FEDEF-DE19-4743-812D-51FFD0953DB0}"/>
              </a:ext>
            </a:extLst>
          </p:cNvPr>
          <p:cNvSpPr>
            <a:spLocks noGrp="1"/>
          </p:cNvSpPr>
          <p:nvPr>
            <p:ph type="title"/>
          </p:nvPr>
        </p:nvSpPr>
        <p:spPr>
          <a:xfrm>
            <a:off x="425450" y="620688"/>
            <a:ext cx="8126413" cy="390525"/>
          </a:xfrm>
        </p:spPr>
        <p:txBody>
          <a:bodyPr anchor="ctr"/>
          <a:lstStyle/>
          <a:p>
            <a:pPr defTabSz="1042988" eaLnBrk="1" hangingPunct="1"/>
            <a:r>
              <a:rPr lang="ja-JP" altLang="en-US" sz="2400" dirty="0">
                <a:solidFill>
                  <a:schemeClr val="tx1"/>
                </a:solidFill>
                <a:latin typeface="ＭＳ Ｐゴシック" panose="020B0600070205080204" pitchFamily="34" charset="-128"/>
                <a:ea typeface="ＭＳ Ｐゴシック" panose="020B0600070205080204" pitchFamily="34" charset="-128"/>
              </a:rPr>
              <a:t>定年後再雇用に関する裁判例</a:t>
            </a:r>
            <a:br>
              <a:rPr lang="en-US" altLang="ja-JP" sz="2400" dirty="0">
                <a:solidFill>
                  <a:schemeClr val="tx1"/>
                </a:solidFill>
                <a:latin typeface="ＭＳ Ｐゴシック" panose="020B0600070205080204" pitchFamily="34" charset="-128"/>
                <a:ea typeface="ＭＳ Ｐゴシック" panose="020B0600070205080204" pitchFamily="34" charset="-128"/>
              </a:rPr>
            </a:br>
            <a:endParaRPr lang="ja-JP" altLang="en-US" sz="2400" dirty="0">
              <a:solidFill>
                <a:schemeClr val="tx1"/>
              </a:solidFill>
              <a:latin typeface="ＭＳ Ｐゴシック" panose="020B0600070205080204" pitchFamily="34" charset="-128"/>
              <a:ea typeface="ＭＳ Ｐゴシック" panose="020B0600070205080204" pitchFamily="34" charset="-128"/>
            </a:endParaRPr>
          </a:p>
        </p:txBody>
      </p:sp>
      <p:sp>
        <p:nvSpPr>
          <p:cNvPr id="10243" name="スライド番号プレースホルダー 3">
            <a:extLst>
              <a:ext uri="{FF2B5EF4-FFF2-40B4-BE49-F238E27FC236}">
                <a16:creationId xmlns:a16="http://schemas.microsoft.com/office/drawing/2014/main" id="{1580EC3D-9AF9-FA42-A31C-7860E23014D5}"/>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nchorCtr="0" compatLnSpc="1">
            <a:prstTxWarp prst="textNoShape">
              <a:avLst/>
            </a:prstTxWarp>
          </a:bodyPr>
          <a:lstStyle>
            <a:lvl1pPr defTabSz="890588">
              <a:spcBef>
                <a:spcPct val="20000"/>
              </a:spcBef>
              <a:defRPr kumimoji="1" sz="1700">
                <a:solidFill>
                  <a:srgbClr val="000000"/>
                </a:solidFill>
                <a:latin typeface="メイリオ" panose="020B0604030504040204" pitchFamily="34" charset="-128"/>
                <a:ea typeface="メイリオ" panose="020B0604030504040204" pitchFamily="34" charset="-128"/>
              </a:defRPr>
            </a:lvl1pPr>
            <a:lvl2pPr marL="742950" indent="-285750" defTabSz="890588">
              <a:spcBef>
                <a:spcPct val="20000"/>
              </a:spcBef>
              <a:defRPr kumimoji="1" sz="1600">
                <a:solidFill>
                  <a:srgbClr val="000000"/>
                </a:solidFill>
                <a:latin typeface="メイリオ" panose="020B0604030504040204" pitchFamily="34" charset="-128"/>
                <a:ea typeface="メイリオ" panose="020B0604030504040204" pitchFamily="34" charset="-128"/>
              </a:defRPr>
            </a:lvl2pPr>
            <a:lvl3pPr marL="1143000" indent="-228600" defTabSz="890588">
              <a:spcBef>
                <a:spcPct val="20000"/>
              </a:spcBef>
              <a:defRPr kumimoji="1" sz="1400">
                <a:solidFill>
                  <a:srgbClr val="000000"/>
                </a:solidFill>
                <a:latin typeface="メイリオ" panose="020B0604030504040204" pitchFamily="34" charset="-128"/>
                <a:ea typeface="メイリオ" panose="020B0604030504040204" pitchFamily="34" charset="-128"/>
              </a:defRPr>
            </a:lvl3pPr>
            <a:lvl4pPr marL="1600200" indent="-228600" defTabSz="890588">
              <a:spcBef>
                <a:spcPct val="20000"/>
              </a:spcBef>
              <a:defRPr kumimoji="1" sz="1200">
                <a:solidFill>
                  <a:srgbClr val="000000"/>
                </a:solidFill>
                <a:latin typeface="メイリオ" panose="020B0604030504040204" pitchFamily="34" charset="-128"/>
                <a:ea typeface="メイリオ" panose="020B0604030504040204" pitchFamily="34" charset="-128"/>
              </a:defRPr>
            </a:lvl4pPr>
            <a:lvl5pPr marL="2057400" indent="-228600" defTabSz="890588">
              <a:spcBef>
                <a:spcPct val="20000"/>
              </a:spcBef>
              <a:defRPr kumimoji="1" sz="1200">
                <a:solidFill>
                  <a:srgbClr val="000000"/>
                </a:solidFill>
                <a:latin typeface="メイリオ" panose="020B0604030504040204" pitchFamily="34" charset="-128"/>
                <a:ea typeface="メイリオ" panose="020B0604030504040204" pitchFamily="34" charset="-128"/>
              </a:defRPr>
            </a:lvl5pPr>
            <a:lvl6pPr marL="25146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6pPr>
            <a:lvl7pPr marL="29718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7pPr>
            <a:lvl8pPr marL="34290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8pPr>
            <a:lvl9pPr marL="38862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9pPr>
          </a:lstStyle>
          <a:p>
            <a:pPr fontAlgn="base">
              <a:spcBef>
                <a:spcPct val="0"/>
              </a:spcBef>
              <a:spcAft>
                <a:spcPct val="0"/>
              </a:spcAft>
            </a:pPr>
            <a:fld id="{722C4E06-E7E8-2B47-BB33-79221A9BC41A}" type="slidenum">
              <a:rPr lang="ja-JP" altLang="en-US" sz="1200" smtClean="0">
                <a:latin typeface="Arial" panose="020B0604020202020204" pitchFamily="34" charset="0"/>
                <a:ea typeface="ＭＳ Ｐゴシック" panose="020B0600070205080204" pitchFamily="34" charset="-128"/>
              </a:rPr>
              <a:pPr fontAlgn="base">
                <a:spcBef>
                  <a:spcPct val="0"/>
                </a:spcBef>
                <a:spcAft>
                  <a:spcPct val="0"/>
                </a:spcAft>
              </a:pPr>
              <a:t>14</a:t>
            </a:fld>
            <a:endParaRPr lang="ja-JP" altLang="en-US" sz="1200">
              <a:latin typeface="Arial" panose="020B0604020202020204" pitchFamily="34" charset="0"/>
              <a:ea typeface="ＭＳ Ｐゴシック" panose="020B0600070205080204" pitchFamily="34" charset="-128"/>
            </a:endParaRPr>
          </a:p>
        </p:txBody>
      </p:sp>
      <p:sp>
        <p:nvSpPr>
          <p:cNvPr id="4" name="正方形/長方形 3">
            <a:extLst>
              <a:ext uri="{FF2B5EF4-FFF2-40B4-BE49-F238E27FC236}">
                <a16:creationId xmlns:a16="http://schemas.microsoft.com/office/drawing/2014/main" id="{76AEDED5-4714-5D44-B685-F335E52FD497}"/>
              </a:ext>
            </a:extLst>
          </p:cNvPr>
          <p:cNvSpPr/>
          <p:nvPr/>
        </p:nvSpPr>
        <p:spPr>
          <a:xfrm>
            <a:off x="595313" y="1412875"/>
            <a:ext cx="7634287" cy="1871663"/>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endParaRPr lang="ja-JP" altLang="en-US" sz="1400">
              <a:solidFill>
                <a:schemeClr val="tx1"/>
              </a:solidFill>
              <a:latin typeface="HGPｺﾞｼｯｸM" panose="020B0600000000000000" pitchFamily="50" charset="-128"/>
              <a:ea typeface="HGPｺﾞｼｯｸM" panose="020B0600000000000000" pitchFamily="50" charset="-128"/>
            </a:endParaRPr>
          </a:p>
        </p:txBody>
      </p:sp>
      <p:graphicFrame>
        <p:nvGraphicFramePr>
          <p:cNvPr id="5" name="コンテンツ プレースホルダー 4">
            <a:extLst>
              <a:ext uri="{FF2B5EF4-FFF2-40B4-BE49-F238E27FC236}">
                <a16:creationId xmlns:a16="http://schemas.microsoft.com/office/drawing/2014/main" id="{D6D57A49-616D-4B47-89A6-0824B0CD7CE8}"/>
              </a:ext>
            </a:extLst>
          </p:cNvPr>
          <p:cNvGraphicFramePr>
            <a:graphicFrameLocks noGrp="1"/>
          </p:cNvGraphicFramePr>
          <p:nvPr>
            <p:ph idx="1"/>
            <p:extLst>
              <p:ext uri="{D42A27DB-BD31-4B8C-83A1-F6EECF244321}">
                <p14:modId xmlns:p14="http://schemas.microsoft.com/office/powerpoint/2010/main" val="3639472099"/>
              </p:ext>
            </p:extLst>
          </p:nvPr>
        </p:nvGraphicFramePr>
        <p:xfrm>
          <a:off x="419100" y="1011212"/>
          <a:ext cx="8401050" cy="58467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7055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a:extLst>
              <a:ext uri="{FF2B5EF4-FFF2-40B4-BE49-F238E27FC236}">
                <a16:creationId xmlns:a16="http://schemas.microsoft.com/office/drawing/2014/main" id="{D3D1EFA4-FB5A-6B43-9B60-40090E22EF3F}"/>
              </a:ext>
            </a:extLst>
          </p:cNvPr>
          <p:cNvSpPr>
            <a:spLocks noGrp="1"/>
          </p:cNvSpPr>
          <p:nvPr>
            <p:ph type="title"/>
          </p:nvPr>
        </p:nvSpPr>
        <p:spPr>
          <a:xfrm>
            <a:off x="452363" y="620688"/>
            <a:ext cx="8126413" cy="346100"/>
          </a:xfrm>
        </p:spPr>
        <p:txBody>
          <a:bodyPr anchor="ctr"/>
          <a:lstStyle/>
          <a:p>
            <a:pPr defTabSz="1042988" eaLnBrk="1" hangingPunct="1"/>
            <a:r>
              <a:rPr lang="ja-JP" altLang="en-US" sz="2400" dirty="0">
                <a:solidFill>
                  <a:schemeClr val="tx1"/>
                </a:solidFill>
                <a:latin typeface="ＭＳ Ｐゴシック" panose="020B0600070205080204" pitchFamily="34" charset="-128"/>
                <a:ea typeface="ＭＳ Ｐゴシック" panose="020B0600070205080204" pitchFamily="34" charset="-128"/>
              </a:rPr>
              <a:t>定年後再雇用に関する裁判例</a:t>
            </a:r>
            <a:br>
              <a:rPr lang="en-US" altLang="ja-JP" sz="2400" dirty="0">
                <a:solidFill>
                  <a:schemeClr val="tx1"/>
                </a:solidFill>
                <a:latin typeface="ＭＳ Ｐゴシック" panose="020B0600070205080204" pitchFamily="34" charset="-128"/>
                <a:ea typeface="ＭＳ Ｐゴシック" panose="020B0600070205080204" pitchFamily="34" charset="-128"/>
              </a:rPr>
            </a:br>
            <a:endParaRPr lang="ja-JP" altLang="en-US" sz="2400" dirty="0">
              <a:solidFill>
                <a:schemeClr val="tx1"/>
              </a:solidFill>
              <a:latin typeface="ＭＳ Ｐゴシック" panose="020B0600070205080204" pitchFamily="34" charset="-128"/>
              <a:ea typeface="ＭＳ Ｐゴシック" panose="020B0600070205080204" pitchFamily="34" charset="-128"/>
            </a:endParaRPr>
          </a:p>
        </p:txBody>
      </p:sp>
      <p:sp>
        <p:nvSpPr>
          <p:cNvPr id="12291" name="コンテンツ プレースホルダー 2">
            <a:extLst>
              <a:ext uri="{FF2B5EF4-FFF2-40B4-BE49-F238E27FC236}">
                <a16:creationId xmlns:a16="http://schemas.microsoft.com/office/drawing/2014/main" id="{3B85FC4A-1DF1-3347-A002-8F7D1ADBA916}"/>
              </a:ext>
            </a:extLst>
          </p:cNvPr>
          <p:cNvSpPr>
            <a:spLocks noGrp="1"/>
          </p:cNvSpPr>
          <p:nvPr>
            <p:ph idx="1"/>
          </p:nvPr>
        </p:nvSpPr>
        <p:spPr>
          <a:xfrm>
            <a:off x="229269" y="1015161"/>
            <a:ext cx="8735219" cy="1405727"/>
          </a:xfrm>
        </p:spPr>
        <p:txBody>
          <a:bodyPr/>
          <a:lstStyle/>
          <a:p>
            <a:r>
              <a:rPr lang="ja-JP" altLang="en-US" sz="2000" b="1" dirty="0">
                <a:latin typeface="メイリオ" panose="020B0604030504040204" pitchFamily="34" charset="-128"/>
                <a:ea typeface="メイリオ" panose="020B0604030504040204" pitchFamily="34" charset="-128"/>
              </a:rPr>
              <a:t>＜裁判例</a:t>
            </a:r>
            <a:r>
              <a:rPr lang="en-US" altLang="ja-JP" sz="2000" b="1" dirty="0">
                <a:latin typeface="メイリオ" panose="020B0604030504040204" pitchFamily="34" charset="-128"/>
                <a:ea typeface="メイリオ" panose="020B0604030504040204" pitchFamily="34" charset="-128"/>
              </a:rPr>
              <a:t>①</a:t>
            </a:r>
            <a:r>
              <a:rPr lang="ja-JP" altLang="en-US" sz="2000" b="1" dirty="0">
                <a:latin typeface="メイリオ" panose="020B0604030504040204" pitchFamily="34" charset="-128"/>
                <a:ea typeface="メイリオ" panose="020B0604030504040204" pitchFamily="34" charset="-128"/>
              </a:rPr>
              <a:t>　</a:t>
            </a:r>
            <a:r>
              <a:rPr lang="ja-JP" altLang="en-US" sz="2000" b="1" dirty="0"/>
              <a:t>日本ビューホテル事件・東京地判</a:t>
            </a:r>
            <a:r>
              <a:rPr lang="en-US" altLang="ja-JP" sz="2000" b="1" dirty="0"/>
              <a:t>H30.11.21</a:t>
            </a:r>
            <a:r>
              <a:rPr lang="ja-JP" altLang="en-US" sz="2000" b="1" dirty="0"/>
              <a:t>＞</a:t>
            </a:r>
          </a:p>
          <a:p>
            <a:pPr eaLnBrk="1"/>
            <a:r>
              <a:rPr lang="ja-JP" altLang="en-US" sz="2400" dirty="0">
                <a:latin typeface="メイリオ" panose="020B0604030504040204" pitchFamily="34" charset="-128"/>
                <a:ea typeface="メイリオ" panose="020B0604030504040204" pitchFamily="34" charset="-128"/>
              </a:rPr>
              <a:t>　正社員と定年退職後（営業職）</a:t>
            </a:r>
            <a:endParaRPr sz="2400" dirty="0">
              <a:latin typeface="メイリオ" panose="020B0604030504040204" pitchFamily="34" charset="-128"/>
              <a:ea typeface="メイリオ" panose="020B0604030504040204" pitchFamily="34" charset="-128"/>
            </a:endParaRPr>
          </a:p>
        </p:txBody>
      </p:sp>
      <p:sp>
        <p:nvSpPr>
          <p:cNvPr id="12292" name="スライド番号プレースホルダー 3">
            <a:extLst>
              <a:ext uri="{FF2B5EF4-FFF2-40B4-BE49-F238E27FC236}">
                <a16:creationId xmlns:a16="http://schemas.microsoft.com/office/drawing/2014/main" id="{C9F864DF-65C3-A84F-BD08-33C4E881435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nchorCtr="0" compatLnSpc="1">
            <a:prstTxWarp prst="textNoShape">
              <a:avLst/>
            </a:prstTxWarp>
          </a:bodyPr>
          <a:lstStyle>
            <a:lvl1pPr defTabSz="890588">
              <a:spcBef>
                <a:spcPct val="20000"/>
              </a:spcBef>
              <a:defRPr kumimoji="1" sz="1700">
                <a:solidFill>
                  <a:srgbClr val="000000"/>
                </a:solidFill>
                <a:latin typeface="メイリオ" panose="020B0604030504040204" pitchFamily="34" charset="-128"/>
                <a:ea typeface="メイリオ" panose="020B0604030504040204" pitchFamily="34" charset="-128"/>
              </a:defRPr>
            </a:lvl1pPr>
            <a:lvl2pPr marL="742950" indent="-285750" defTabSz="890588">
              <a:spcBef>
                <a:spcPct val="20000"/>
              </a:spcBef>
              <a:defRPr kumimoji="1" sz="1600">
                <a:solidFill>
                  <a:srgbClr val="000000"/>
                </a:solidFill>
                <a:latin typeface="メイリオ" panose="020B0604030504040204" pitchFamily="34" charset="-128"/>
                <a:ea typeface="メイリオ" panose="020B0604030504040204" pitchFamily="34" charset="-128"/>
              </a:defRPr>
            </a:lvl2pPr>
            <a:lvl3pPr marL="1143000" indent="-228600" defTabSz="890588">
              <a:spcBef>
                <a:spcPct val="20000"/>
              </a:spcBef>
              <a:defRPr kumimoji="1" sz="1400">
                <a:solidFill>
                  <a:srgbClr val="000000"/>
                </a:solidFill>
                <a:latin typeface="メイリオ" panose="020B0604030504040204" pitchFamily="34" charset="-128"/>
                <a:ea typeface="メイリオ" panose="020B0604030504040204" pitchFamily="34" charset="-128"/>
              </a:defRPr>
            </a:lvl3pPr>
            <a:lvl4pPr marL="1600200" indent="-228600" defTabSz="890588">
              <a:spcBef>
                <a:spcPct val="20000"/>
              </a:spcBef>
              <a:defRPr kumimoji="1" sz="1200">
                <a:solidFill>
                  <a:srgbClr val="000000"/>
                </a:solidFill>
                <a:latin typeface="メイリオ" panose="020B0604030504040204" pitchFamily="34" charset="-128"/>
                <a:ea typeface="メイリオ" panose="020B0604030504040204" pitchFamily="34" charset="-128"/>
              </a:defRPr>
            </a:lvl4pPr>
            <a:lvl5pPr marL="2057400" indent="-228600" defTabSz="890588">
              <a:spcBef>
                <a:spcPct val="20000"/>
              </a:spcBef>
              <a:defRPr kumimoji="1" sz="1200">
                <a:solidFill>
                  <a:srgbClr val="000000"/>
                </a:solidFill>
                <a:latin typeface="メイリオ" panose="020B0604030504040204" pitchFamily="34" charset="-128"/>
                <a:ea typeface="メイリオ" panose="020B0604030504040204" pitchFamily="34" charset="-128"/>
              </a:defRPr>
            </a:lvl5pPr>
            <a:lvl6pPr marL="25146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6pPr>
            <a:lvl7pPr marL="29718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7pPr>
            <a:lvl8pPr marL="34290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8pPr>
            <a:lvl9pPr marL="38862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9pPr>
          </a:lstStyle>
          <a:p>
            <a:pPr fontAlgn="base">
              <a:spcBef>
                <a:spcPct val="0"/>
              </a:spcBef>
              <a:spcAft>
                <a:spcPct val="0"/>
              </a:spcAft>
            </a:pPr>
            <a:fld id="{22C80B97-FB86-5A45-9AE7-D47967106AD5}" type="slidenum">
              <a:rPr lang="ja-JP" altLang="en-US" sz="1200" smtClean="0">
                <a:latin typeface="Arial" panose="020B0604020202020204" pitchFamily="34" charset="0"/>
                <a:ea typeface="ＭＳ Ｐゴシック" panose="020B0600070205080204" pitchFamily="34" charset="-128"/>
              </a:rPr>
              <a:pPr fontAlgn="base">
                <a:spcBef>
                  <a:spcPct val="0"/>
                </a:spcBef>
                <a:spcAft>
                  <a:spcPct val="0"/>
                </a:spcAft>
              </a:pPr>
              <a:t>15</a:t>
            </a:fld>
            <a:endParaRPr lang="ja-JP" altLang="en-US" sz="1200">
              <a:latin typeface="Arial" panose="020B0604020202020204" pitchFamily="34" charset="0"/>
              <a:ea typeface="ＭＳ Ｐゴシック" panose="020B0600070205080204" pitchFamily="34" charset="-128"/>
            </a:endParaRPr>
          </a:p>
        </p:txBody>
      </p:sp>
      <p:sp>
        <p:nvSpPr>
          <p:cNvPr id="4" name="正方形/長方形 3">
            <a:extLst>
              <a:ext uri="{FF2B5EF4-FFF2-40B4-BE49-F238E27FC236}">
                <a16:creationId xmlns:a16="http://schemas.microsoft.com/office/drawing/2014/main" id="{76AEDED5-4714-5D44-B685-F335E52FD497}"/>
              </a:ext>
            </a:extLst>
          </p:cNvPr>
          <p:cNvSpPr/>
          <p:nvPr/>
        </p:nvSpPr>
        <p:spPr>
          <a:xfrm>
            <a:off x="595313" y="1412875"/>
            <a:ext cx="7634287" cy="1871663"/>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endParaRPr lang="ja-JP" altLang="en-US" sz="1400">
              <a:solidFill>
                <a:schemeClr val="tx1"/>
              </a:solidFill>
              <a:latin typeface="HGPｺﾞｼｯｸM" panose="020B0600000000000000" pitchFamily="50" charset="-128"/>
              <a:ea typeface="HGPｺﾞｼｯｸM" panose="020B0600000000000000" pitchFamily="50" charset="-128"/>
            </a:endParaRPr>
          </a:p>
        </p:txBody>
      </p:sp>
      <p:sp>
        <p:nvSpPr>
          <p:cNvPr id="5" name="テキスト ボックス 4">
            <a:extLst>
              <a:ext uri="{FF2B5EF4-FFF2-40B4-BE49-F238E27FC236}">
                <a16:creationId xmlns:a16="http://schemas.microsoft.com/office/drawing/2014/main" id="{24913388-EA80-7945-9E4E-7A452DAA08C9}"/>
              </a:ext>
            </a:extLst>
          </p:cNvPr>
          <p:cNvSpPr txBox="1"/>
          <p:nvPr/>
        </p:nvSpPr>
        <p:spPr>
          <a:xfrm>
            <a:off x="4529138" y="5314950"/>
            <a:ext cx="0" cy="0"/>
          </a:xfrm>
          <a:prstGeom prst="rect">
            <a:avLst/>
          </a:prstGeom>
          <a:noFill/>
        </p:spPr>
        <p:txBody>
          <a:bodyPr wrap="none" lIns="0" tIns="0" rIns="0" bIns="0" rtlCol="0" anchor="t">
            <a:noAutofit/>
          </a:bodyPr>
          <a:lstStyle/>
          <a:p>
            <a:pPr algn="just" rtl="0" fontAlgn="base">
              <a:lnSpc>
                <a:spcPct val="125000"/>
              </a:lnSpc>
              <a:spcBef>
                <a:spcPct val="0"/>
              </a:spcBef>
              <a:spcAft>
                <a:spcPct val="0"/>
              </a:spcAft>
            </a:pPr>
            <a:endParaRPr kumimoji="1" lang="ja-JP" altLang="en-US" sz="1400" kern="1200">
              <a:solidFill>
                <a:srgbClr val="000000"/>
              </a:solidFill>
              <a:latin typeface="ＭＳ Ｐゴシック" panose="020B0600070205080204" pitchFamily="50" charset="-128"/>
              <a:ea typeface="ＭＳ Ｐゴシック" panose="020B0600070205080204" pitchFamily="50" charset="-128"/>
            </a:endParaRPr>
          </a:p>
        </p:txBody>
      </p:sp>
      <p:graphicFrame>
        <p:nvGraphicFramePr>
          <p:cNvPr id="2" name="表 1">
            <a:extLst>
              <a:ext uri="{FF2B5EF4-FFF2-40B4-BE49-F238E27FC236}">
                <a16:creationId xmlns:a16="http://schemas.microsoft.com/office/drawing/2014/main" id="{2E23B466-2281-994A-9321-3961ED532494}"/>
              </a:ext>
            </a:extLst>
          </p:cNvPr>
          <p:cNvGraphicFramePr>
            <a:graphicFrameLocks noGrp="1"/>
          </p:cNvGraphicFramePr>
          <p:nvPr/>
        </p:nvGraphicFramePr>
        <p:xfrm>
          <a:off x="229269" y="1871074"/>
          <a:ext cx="8735219" cy="4387531"/>
        </p:xfrm>
        <a:graphic>
          <a:graphicData uri="http://schemas.openxmlformats.org/drawingml/2006/table">
            <a:tbl>
              <a:tblPr firstRow="1" bandRow="1">
                <a:tableStyleId>{5C22544A-7EE6-4342-B048-85BDC9FD1C3A}</a:tableStyleId>
              </a:tblPr>
              <a:tblGrid>
                <a:gridCol w="2614539">
                  <a:extLst>
                    <a:ext uri="{9D8B030D-6E8A-4147-A177-3AD203B41FA5}">
                      <a16:colId xmlns:a16="http://schemas.microsoft.com/office/drawing/2014/main" val="3505419572"/>
                    </a:ext>
                  </a:extLst>
                </a:gridCol>
                <a:gridCol w="845180">
                  <a:extLst>
                    <a:ext uri="{9D8B030D-6E8A-4147-A177-3AD203B41FA5}">
                      <a16:colId xmlns:a16="http://schemas.microsoft.com/office/drawing/2014/main" val="3738773671"/>
                    </a:ext>
                  </a:extLst>
                </a:gridCol>
                <a:gridCol w="5275500">
                  <a:extLst>
                    <a:ext uri="{9D8B030D-6E8A-4147-A177-3AD203B41FA5}">
                      <a16:colId xmlns:a16="http://schemas.microsoft.com/office/drawing/2014/main" val="21627200"/>
                    </a:ext>
                  </a:extLst>
                </a:gridCol>
              </a:tblGrid>
              <a:tr h="943291">
                <a:tc>
                  <a:txBody>
                    <a:bodyPr/>
                    <a:lstStyle/>
                    <a:p>
                      <a:pPr algn="ctr"/>
                      <a:r>
                        <a:rPr kumimoji="1" lang="ja-JP" altLang="en-US"/>
                        <a:t>待遇の差異</a:t>
                      </a:r>
                    </a:p>
                  </a:txBody>
                  <a:tcPr/>
                </a:tc>
                <a:tc>
                  <a:txBody>
                    <a:bodyPr/>
                    <a:lstStyle/>
                    <a:p>
                      <a:pPr algn="ctr"/>
                      <a:r>
                        <a:rPr kumimoji="1" lang="ja-JP" altLang="en-US"/>
                        <a:t>結論</a:t>
                      </a:r>
                    </a:p>
                  </a:txBody>
                  <a:tcPr/>
                </a:tc>
                <a:tc>
                  <a:txBody>
                    <a:bodyPr/>
                    <a:lstStyle/>
                    <a:p>
                      <a:pPr algn="ctr"/>
                      <a:r>
                        <a:rPr kumimoji="1" lang="ja-JP" altLang="en-US"/>
                        <a:t>理由</a:t>
                      </a:r>
                    </a:p>
                  </a:txBody>
                  <a:tcPr/>
                </a:tc>
                <a:extLst>
                  <a:ext uri="{0D108BD9-81ED-4DB2-BD59-A6C34878D82A}">
                    <a16:rowId xmlns:a16="http://schemas.microsoft.com/office/drawing/2014/main" val="3491215309"/>
                  </a:ext>
                </a:extLst>
              </a:tr>
              <a:tr h="2702867">
                <a:tc>
                  <a:txBody>
                    <a:bodyPr/>
                    <a:lstStyle/>
                    <a:p>
                      <a:pPr algn="ctr"/>
                      <a:r>
                        <a:rPr kumimoji="1" lang="ja-JP" altLang="en-US"/>
                        <a:t>年俸と「基本給・時間給」の相違（５０</a:t>
                      </a:r>
                      <a:r>
                        <a:rPr kumimoji="1" lang="en-US" altLang="ja-JP" dirty="0"/>
                        <a:t>〜</a:t>
                      </a:r>
                      <a:r>
                        <a:rPr kumimoji="1" lang="ja-JP" altLang="en-US"/>
                        <a:t>５４％）</a:t>
                      </a:r>
                      <a:endParaRPr kumimoji="1" lang="en-US" altLang="ja-JP" dirty="0"/>
                    </a:p>
                    <a:p>
                      <a:pPr algn="ctr"/>
                      <a:endParaRPr kumimoji="1" lang="ja-JP" altLang="en-US"/>
                    </a:p>
                  </a:txBody>
                  <a:tcPr/>
                </a:tc>
                <a:tc>
                  <a:txBody>
                    <a:bodyPr/>
                    <a:lstStyle/>
                    <a:p>
                      <a:pPr algn="ctr"/>
                      <a:r>
                        <a:rPr kumimoji="1" lang="ja-JP" altLang="en-US" sz="1400"/>
                        <a:t>不合理でない</a:t>
                      </a:r>
                    </a:p>
                  </a:txBody>
                  <a:tcPr/>
                </a:tc>
                <a:tc>
                  <a:txBody>
                    <a:bodyPr/>
                    <a:lstStyle/>
                    <a:p>
                      <a:pPr algn="l"/>
                      <a:r>
                        <a:rPr kumimoji="1" lang="ja-JP" altLang="en-US" sz="2000"/>
                        <a:t>・被告の正社員にかかる賃金制度は長期雇用を前提として年功的性格を含みながら各役職に就くことなどに対応したもの</a:t>
                      </a:r>
                      <a:endParaRPr kumimoji="1" lang="en-US" altLang="ja-JP" sz="2000" dirty="0"/>
                    </a:p>
                    <a:p>
                      <a:pPr algn="l"/>
                      <a:r>
                        <a:rPr kumimoji="1" lang="ja-JP" altLang="en-US" sz="2000"/>
                        <a:t>・嘱託社員の賃金制度は、長期雇用を前提とせず年功的性格を含まない</a:t>
                      </a:r>
                      <a:endParaRPr kumimoji="1" lang="en-US" altLang="ja-JP" sz="2000" dirty="0"/>
                    </a:p>
                    <a:p>
                      <a:pPr algn="l"/>
                      <a:r>
                        <a:rPr kumimoji="1" lang="ja-JP" altLang="en-US" sz="2000"/>
                        <a:t>・嘱託社員は役職に就くことが予定されていない</a:t>
                      </a:r>
                      <a:endParaRPr kumimoji="1" lang="en-US" altLang="ja-JP" sz="2000" dirty="0"/>
                    </a:p>
                    <a:p>
                      <a:pPr algn="l"/>
                      <a:r>
                        <a:rPr kumimoji="1" lang="ja-JP" altLang="en-US" sz="2000"/>
                        <a:t>・定年退職時の年俸額が激変緩和措置として高額に設定されている</a:t>
                      </a:r>
                      <a:endParaRPr kumimoji="1" lang="en-US" altLang="ja-JP" sz="2000" dirty="0"/>
                    </a:p>
                    <a:p>
                      <a:pPr algn="l"/>
                      <a:r>
                        <a:rPr kumimoji="1" lang="ja-JP" altLang="en-US" sz="2000"/>
                        <a:t>・業務内容、業務に伴う責任の程度が大きく異なり、配置の変更の範囲も異なる</a:t>
                      </a:r>
                    </a:p>
                  </a:txBody>
                  <a:tcPr/>
                </a:tc>
                <a:extLst>
                  <a:ext uri="{0D108BD9-81ED-4DB2-BD59-A6C34878D82A}">
                    <a16:rowId xmlns:a16="http://schemas.microsoft.com/office/drawing/2014/main" val="3982901780"/>
                  </a:ext>
                </a:extLst>
              </a:tr>
            </a:tbl>
          </a:graphicData>
        </a:graphic>
      </p:graphicFrame>
    </p:spTree>
    <p:extLst>
      <p:ext uri="{BB962C8B-B14F-4D97-AF65-F5344CB8AC3E}">
        <p14:creationId xmlns:p14="http://schemas.microsoft.com/office/powerpoint/2010/main" val="2108165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0F71C9BC-5889-7D4D-A5B6-9EBF7CCB3669}"/>
              </a:ext>
            </a:extLst>
          </p:cNvPr>
          <p:cNvSpPr/>
          <p:nvPr/>
        </p:nvSpPr>
        <p:spPr>
          <a:xfrm>
            <a:off x="631824" y="3068960"/>
            <a:ext cx="8188325" cy="2376264"/>
          </a:xfrm>
          <a:prstGeom prst="rect">
            <a:avLst/>
          </a:prstGeom>
          <a:solidFill>
            <a:schemeClr val="accent5">
              <a:lumMod val="40000"/>
              <a:lumOff val="60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44000" tIns="0" rIns="144000" bIns="25200" numCol="1" spcCol="0" rtlCol="0" fromWordArt="0" anchor="ctr" anchorCtr="0" forceAA="0" compatLnSpc="1">
            <a:prstTxWarp prst="textNoShape">
              <a:avLst/>
            </a:prstTxWarp>
            <a:noAutofit/>
          </a:bodyPr>
          <a:lstStyle/>
          <a:p>
            <a:pPr algn="ctr"/>
            <a:endParaRPr kumimoji="1" lang="ja-JP" altLang="en-US" sz="1400" dirty="0">
              <a:solidFill>
                <a:schemeClr val="tx1"/>
              </a:solidFill>
              <a:latin typeface="HGPｺﾞｼｯｸM" panose="020B0600000000000000" pitchFamily="50" charset="-128"/>
              <a:ea typeface="HGPｺﾞｼｯｸM" panose="020B0600000000000000" pitchFamily="50" charset="-128"/>
            </a:endParaRPr>
          </a:p>
        </p:txBody>
      </p:sp>
      <p:sp>
        <p:nvSpPr>
          <p:cNvPr id="10241" name="タイトル 1">
            <a:extLst>
              <a:ext uri="{FF2B5EF4-FFF2-40B4-BE49-F238E27FC236}">
                <a16:creationId xmlns:a16="http://schemas.microsoft.com/office/drawing/2014/main" id="{095FEDEF-DE19-4743-812D-51FFD0953DB0}"/>
              </a:ext>
            </a:extLst>
          </p:cNvPr>
          <p:cNvSpPr>
            <a:spLocks noGrp="1"/>
          </p:cNvSpPr>
          <p:nvPr>
            <p:ph type="title"/>
          </p:nvPr>
        </p:nvSpPr>
        <p:spPr>
          <a:xfrm>
            <a:off x="425450" y="620688"/>
            <a:ext cx="8126413" cy="390525"/>
          </a:xfrm>
        </p:spPr>
        <p:txBody>
          <a:bodyPr anchor="ctr"/>
          <a:lstStyle/>
          <a:p>
            <a:pPr defTabSz="1042988" eaLnBrk="1" hangingPunct="1"/>
            <a:r>
              <a:rPr lang="ja-JP" altLang="en-US" sz="2400" dirty="0">
                <a:solidFill>
                  <a:schemeClr val="tx1"/>
                </a:solidFill>
                <a:latin typeface="ＭＳ Ｐゴシック" panose="020B0600070205080204" pitchFamily="34" charset="-128"/>
                <a:ea typeface="ＭＳ Ｐゴシック" panose="020B0600070205080204" pitchFamily="34" charset="-128"/>
              </a:rPr>
              <a:t>定年後再雇用に関する裁判例</a:t>
            </a:r>
            <a:br>
              <a:rPr lang="en-US" altLang="ja-JP" sz="2400" dirty="0">
                <a:solidFill>
                  <a:schemeClr val="tx1"/>
                </a:solidFill>
                <a:latin typeface="ＭＳ Ｐゴシック" panose="020B0600070205080204" pitchFamily="34" charset="-128"/>
                <a:ea typeface="ＭＳ Ｐゴシック" panose="020B0600070205080204" pitchFamily="34" charset="-128"/>
              </a:rPr>
            </a:br>
            <a:endParaRPr lang="ja-JP" altLang="en-US" sz="2400" dirty="0">
              <a:solidFill>
                <a:schemeClr val="tx1"/>
              </a:solidFill>
              <a:latin typeface="ＭＳ Ｐゴシック" panose="020B0600070205080204" pitchFamily="34" charset="-128"/>
              <a:ea typeface="ＭＳ Ｐゴシック" panose="020B0600070205080204" pitchFamily="34" charset="-128"/>
            </a:endParaRPr>
          </a:p>
        </p:txBody>
      </p:sp>
      <p:sp>
        <p:nvSpPr>
          <p:cNvPr id="10243" name="スライド番号プレースホルダー 3">
            <a:extLst>
              <a:ext uri="{FF2B5EF4-FFF2-40B4-BE49-F238E27FC236}">
                <a16:creationId xmlns:a16="http://schemas.microsoft.com/office/drawing/2014/main" id="{1580EC3D-9AF9-FA42-A31C-7860E23014D5}"/>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nchorCtr="0" compatLnSpc="1">
            <a:prstTxWarp prst="textNoShape">
              <a:avLst/>
            </a:prstTxWarp>
          </a:bodyPr>
          <a:lstStyle>
            <a:lvl1pPr defTabSz="890588">
              <a:spcBef>
                <a:spcPct val="20000"/>
              </a:spcBef>
              <a:defRPr kumimoji="1" sz="1700">
                <a:solidFill>
                  <a:srgbClr val="000000"/>
                </a:solidFill>
                <a:latin typeface="メイリオ" panose="020B0604030504040204" pitchFamily="34" charset="-128"/>
                <a:ea typeface="メイリオ" panose="020B0604030504040204" pitchFamily="34" charset="-128"/>
              </a:defRPr>
            </a:lvl1pPr>
            <a:lvl2pPr marL="742950" indent="-285750" defTabSz="890588">
              <a:spcBef>
                <a:spcPct val="20000"/>
              </a:spcBef>
              <a:defRPr kumimoji="1" sz="1600">
                <a:solidFill>
                  <a:srgbClr val="000000"/>
                </a:solidFill>
                <a:latin typeface="メイリオ" panose="020B0604030504040204" pitchFamily="34" charset="-128"/>
                <a:ea typeface="メイリオ" panose="020B0604030504040204" pitchFamily="34" charset="-128"/>
              </a:defRPr>
            </a:lvl2pPr>
            <a:lvl3pPr marL="1143000" indent="-228600" defTabSz="890588">
              <a:spcBef>
                <a:spcPct val="20000"/>
              </a:spcBef>
              <a:defRPr kumimoji="1" sz="1400">
                <a:solidFill>
                  <a:srgbClr val="000000"/>
                </a:solidFill>
                <a:latin typeface="メイリオ" panose="020B0604030504040204" pitchFamily="34" charset="-128"/>
                <a:ea typeface="メイリオ" panose="020B0604030504040204" pitchFamily="34" charset="-128"/>
              </a:defRPr>
            </a:lvl3pPr>
            <a:lvl4pPr marL="1600200" indent="-228600" defTabSz="890588">
              <a:spcBef>
                <a:spcPct val="20000"/>
              </a:spcBef>
              <a:defRPr kumimoji="1" sz="1200">
                <a:solidFill>
                  <a:srgbClr val="000000"/>
                </a:solidFill>
                <a:latin typeface="メイリオ" panose="020B0604030504040204" pitchFamily="34" charset="-128"/>
                <a:ea typeface="メイリオ" panose="020B0604030504040204" pitchFamily="34" charset="-128"/>
              </a:defRPr>
            </a:lvl4pPr>
            <a:lvl5pPr marL="2057400" indent="-228600" defTabSz="890588">
              <a:spcBef>
                <a:spcPct val="20000"/>
              </a:spcBef>
              <a:defRPr kumimoji="1" sz="1200">
                <a:solidFill>
                  <a:srgbClr val="000000"/>
                </a:solidFill>
                <a:latin typeface="メイリオ" panose="020B0604030504040204" pitchFamily="34" charset="-128"/>
                <a:ea typeface="メイリオ" panose="020B0604030504040204" pitchFamily="34" charset="-128"/>
              </a:defRPr>
            </a:lvl5pPr>
            <a:lvl6pPr marL="25146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6pPr>
            <a:lvl7pPr marL="29718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7pPr>
            <a:lvl8pPr marL="34290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8pPr>
            <a:lvl9pPr marL="38862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9pPr>
          </a:lstStyle>
          <a:p>
            <a:pPr fontAlgn="base">
              <a:spcBef>
                <a:spcPct val="0"/>
              </a:spcBef>
              <a:spcAft>
                <a:spcPct val="0"/>
              </a:spcAft>
            </a:pPr>
            <a:fld id="{722C4E06-E7E8-2B47-BB33-79221A9BC41A}" type="slidenum">
              <a:rPr lang="ja-JP" altLang="en-US" sz="1200" smtClean="0">
                <a:latin typeface="Arial" panose="020B0604020202020204" pitchFamily="34" charset="0"/>
                <a:ea typeface="ＭＳ Ｐゴシック" panose="020B0600070205080204" pitchFamily="34" charset="-128"/>
              </a:rPr>
              <a:pPr fontAlgn="base">
                <a:spcBef>
                  <a:spcPct val="0"/>
                </a:spcBef>
                <a:spcAft>
                  <a:spcPct val="0"/>
                </a:spcAft>
              </a:pPr>
              <a:t>16</a:t>
            </a:fld>
            <a:endParaRPr lang="ja-JP" altLang="en-US" sz="1200">
              <a:latin typeface="Arial" panose="020B0604020202020204" pitchFamily="34" charset="0"/>
              <a:ea typeface="ＭＳ Ｐゴシック" panose="020B0600070205080204" pitchFamily="34" charset="-128"/>
            </a:endParaRPr>
          </a:p>
        </p:txBody>
      </p:sp>
      <p:sp>
        <p:nvSpPr>
          <p:cNvPr id="4" name="正方形/長方形 3">
            <a:extLst>
              <a:ext uri="{FF2B5EF4-FFF2-40B4-BE49-F238E27FC236}">
                <a16:creationId xmlns:a16="http://schemas.microsoft.com/office/drawing/2014/main" id="{76AEDED5-4714-5D44-B685-F335E52FD497}"/>
              </a:ext>
            </a:extLst>
          </p:cNvPr>
          <p:cNvSpPr/>
          <p:nvPr/>
        </p:nvSpPr>
        <p:spPr>
          <a:xfrm>
            <a:off x="595313" y="1412875"/>
            <a:ext cx="7634287" cy="1871663"/>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endParaRPr lang="ja-JP" altLang="en-US" sz="1400">
              <a:solidFill>
                <a:schemeClr val="tx1"/>
              </a:solidFill>
              <a:latin typeface="HGPｺﾞｼｯｸM" panose="020B0600000000000000" pitchFamily="50" charset="-128"/>
              <a:ea typeface="HGPｺﾞｼｯｸM" panose="020B0600000000000000" pitchFamily="50" charset="-128"/>
            </a:endParaRPr>
          </a:p>
        </p:txBody>
      </p:sp>
      <p:graphicFrame>
        <p:nvGraphicFramePr>
          <p:cNvPr id="6" name="コンテンツ プレースホルダー 5">
            <a:extLst>
              <a:ext uri="{FF2B5EF4-FFF2-40B4-BE49-F238E27FC236}">
                <a16:creationId xmlns:a16="http://schemas.microsoft.com/office/drawing/2014/main" id="{FE931DB7-F369-E147-840D-BDBE009674FF}"/>
              </a:ext>
            </a:extLst>
          </p:cNvPr>
          <p:cNvGraphicFramePr>
            <a:graphicFrameLocks noGrp="1"/>
          </p:cNvGraphicFramePr>
          <p:nvPr>
            <p:ph idx="1"/>
            <p:extLst>
              <p:ext uri="{D42A27DB-BD31-4B8C-83A1-F6EECF244321}">
                <p14:modId xmlns:p14="http://schemas.microsoft.com/office/powerpoint/2010/main" val="1882121291"/>
              </p:ext>
            </p:extLst>
          </p:nvPr>
        </p:nvGraphicFramePr>
        <p:xfrm>
          <a:off x="425450" y="1011212"/>
          <a:ext cx="8394700" cy="49380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668297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a:extLst>
              <a:ext uri="{FF2B5EF4-FFF2-40B4-BE49-F238E27FC236}">
                <a16:creationId xmlns:a16="http://schemas.microsoft.com/office/drawing/2014/main" id="{D3D1EFA4-FB5A-6B43-9B60-40090E22EF3F}"/>
              </a:ext>
            </a:extLst>
          </p:cNvPr>
          <p:cNvSpPr>
            <a:spLocks noGrp="1"/>
          </p:cNvSpPr>
          <p:nvPr>
            <p:ph type="title"/>
          </p:nvPr>
        </p:nvSpPr>
        <p:spPr>
          <a:xfrm>
            <a:off x="451518" y="776205"/>
            <a:ext cx="8126413" cy="390525"/>
          </a:xfrm>
        </p:spPr>
        <p:txBody>
          <a:bodyPr anchor="ctr"/>
          <a:lstStyle/>
          <a:p>
            <a:pPr defTabSz="1042988" eaLnBrk="1" hangingPunct="1"/>
            <a:r>
              <a:rPr lang="ja-JP" altLang="en-US" sz="2400" dirty="0">
                <a:solidFill>
                  <a:schemeClr val="tx1"/>
                </a:solidFill>
                <a:latin typeface="ＭＳ Ｐゴシック" panose="020B0600070205080204" pitchFamily="34" charset="-128"/>
                <a:ea typeface="ＭＳ Ｐゴシック" panose="020B0600070205080204" pitchFamily="34" charset="-128"/>
              </a:rPr>
              <a:t>定年後再雇用に関する裁判例</a:t>
            </a:r>
            <a:br>
              <a:rPr lang="en-US" altLang="ja-JP" sz="2400" dirty="0">
                <a:solidFill>
                  <a:schemeClr val="tx1"/>
                </a:solidFill>
                <a:latin typeface="ＭＳ Ｐゴシック" panose="020B0600070205080204" pitchFamily="34" charset="-128"/>
                <a:ea typeface="ＭＳ Ｐゴシック" panose="020B0600070205080204" pitchFamily="34" charset="-128"/>
              </a:rPr>
            </a:br>
            <a:br>
              <a:rPr lang="ja-JP" altLang="en-US" sz="2400" dirty="0">
                <a:solidFill>
                  <a:schemeClr val="tx1"/>
                </a:solidFill>
                <a:latin typeface="ＭＳ Ｐゴシック" panose="020B0600070205080204" pitchFamily="34" charset="-128"/>
                <a:ea typeface="ＭＳ Ｐゴシック" panose="020B0600070205080204" pitchFamily="34" charset="-128"/>
              </a:rPr>
            </a:br>
            <a:endParaRPr lang="ja-JP" altLang="en-US" sz="2400" dirty="0">
              <a:solidFill>
                <a:schemeClr val="tx1"/>
              </a:solidFill>
              <a:latin typeface="ＭＳ Ｐゴシック" panose="020B0600070205080204" pitchFamily="34" charset="-128"/>
              <a:ea typeface="ＭＳ Ｐゴシック" panose="020B0600070205080204" pitchFamily="34" charset="-128"/>
            </a:endParaRPr>
          </a:p>
        </p:txBody>
      </p:sp>
      <p:sp>
        <p:nvSpPr>
          <p:cNvPr id="12291" name="コンテンツ プレースホルダー 2">
            <a:extLst>
              <a:ext uri="{FF2B5EF4-FFF2-40B4-BE49-F238E27FC236}">
                <a16:creationId xmlns:a16="http://schemas.microsoft.com/office/drawing/2014/main" id="{3B85FC4A-1DF1-3347-A002-8F7D1ADBA916}"/>
              </a:ext>
            </a:extLst>
          </p:cNvPr>
          <p:cNvSpPr>
            <a:spLocks noGrp="1"/>
          </p:cNvSpPr>
          <p:nvPr>
            <p:ph idx="1"/>
          </p:nvPr>
        </p:nvSpPr>
        <p:spPr>
          <a:xfrm>
            <a:off x="229269" y="1015161"/>
            <a:ext cx="8570913" cy="1405727"/>
          </a:xfrm>
        </p:spPr>
        <p:txBody>
          <a:bodyPr/>
          <a:lstStyle/>
          <a:p>
            <a:r>
              <a:rPr lang="ja-JP" altLang="en-US" sz="2000" b="1" dirty="0">
                <a:latin typeface="メイリオ" panose="020B0604030504040204" pitchFamily="34" charset="-128"/>
                <a:ea typeface="メイリオ" panose="020B0604030504040204" pitchFamily="34" charset="-128"/>
              </a:rPr>
              <a:t>＜裁判例②　学究社事件　東京地裁立川支部判</a:t>
            </a:r>
            <a:r>
              <a:rPr lang="en-US" altLang="ja-JP" sz="2000" b="1" dirty="0"/>
              <a:t>H30.1.29</a:t>
            </a:r>
            <a:r>
              <a:rPr lang="ja-JP" altLang="en-US" sz="2000" b="1" dirty="0"/>
              <a:t>＞</a:t>
            </a:r>
          </a:p>
          <a:p>
            <a:pPr eaLnBrk="1"/>
            <a:r>
              <a:rPr lang="ja-JP" altLang="en-US" sz="2400" dirty="0">
                <a:latin typeface="メイリオ" panose="020B0604030504040204" pitchFamily="34" charset="-128"/>
                <a:ea typeface="メイリオ" panose="020B0604030504040204" pitchFamily="34" charset="-128"/>
              </a:rPr>
              <a:t>　正社員（専任講師）と嘱託社員（時間講師）の待遇差異</a:t>
            </a:r>
            <a:endParaRPr lang="en-US" altLang="ja-JP" sz="2400" dirty="0">
              <a:latin typeface="メイリオ" panose="020B0604030504040204" pitchFamily="34" charset="-128"/>
              <a:ea typeface="メイリオ" panose="020B0604030504040204" pitchFamily="34" charset="-128"/>
            </a:endParaRPr>
          </a:p>
        </p:txBody>
      </p:sp>
      <p:sp>
        <p:nvSpPr>
          <p:cNvPr id="12292" name="スライド番号プレースホルダー 3">
            <a:extLst>
              <a:ext uri="{FF2B5EF4-FFF2-40B4-BE49-F238E27FC236}">
                <a16:creationId xmlns:a16="http://schemas.microsoft.com/office/drawing/2014/main" id="{C9F864DF-65C3-A84F-BD08-33C4E881435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nchorCtr="0" compatLnSpc="1">
            <a:prstTxWarp prst="textNoShape">
              <a:avLst/>
            </a:prstTxWarp>
          </a:bodyPr>
          <a:lstStyle>
            <a:lvl1pPr defTabSz="890588">
              <a:spcBef>
                <a:spcPct val="20000"/>
              </a:spcBef>
              <a:defRPr kumimoji="1" sz="1700">
                <a:solidFill>
                  <a:srgbClr val="000000"/>
                </a:solidFill>
                <a:latin typeface="メイリオ" panose="020B0604030504040204" pitchFamily="34" charset="-128"/>
                <a:ea typeface="メイリオ" panose="020B0604030504040204" pitchFamily="34" charset="-128"/>
              </a:defRPr>
            </a:lvl1pPr>
            <a:lvl2pPr marL="742950" indent="-285750" defTabSz="890588">
              <a:spcBef>
                <a:spcPct val="20000"/>
              </a:spcBef>
              <a:defRPr kumimoji="1" sz="1600">
                <a:solidFill>
                  <a:srgbClr val="000000"/>
                </a:solidFill>
                <a:latin typeface="メイリオ" panose="020B0604030504040204" pitchFamily="34" charset="-128"/>
                <a:ea typeface="メイリオ" panose="020B0604030504040204" pitchFamily="34" charset="-128"/>
              </a:defRPr>
            </a:lvl2pPr>
            <a:lvl3pPr marL="1143000" indent="-228600" defTabSz="890588">
              <a:spcBef>
                <a:spcPct val="20000"/>
              </a:spcBef>
              <a:defRPr kumimoji="1" sz="1400">
                <a:solidFill>
                  <a:srgbClr val="000000"/>
                </a:solidFill>
                <a:latin typeface="メイリオ" panose="020B0604030504040204" pitchFamily="34" charset="-128"/>
                <a:ea typeface="メイリオ" panose="020B0604030504040204" pitchFamily="34" charset="-128"/>
              </a:defRPr>
            </a:lvl3pPr>
            <a:lvl4pPr marL="1600200" indent="-228600" defTabSz="890588">
              <a:spcBef>
                <a:spcPct val="20000"/>
              </a:spcBef>
              <a:defRPr kumimoji="1" sz="1200">
                <a:solidFill>
                  <a:srgbClr val="000000"/>
                </a:solidFill>
                <a:latin typeface="メイリオ" panose="020B0604030504040204" pitchFamily="34" charset="-128"/>
                <a:ea typeface="メイリオ" panose="020B0604030504040204" pitchFamily="34" charset="-128"/>
              </a:defRPr>
            </a:lvl4pPr>
            <a:lvl5pPr marL="2057400" indent="-228600" defTabSz="890588">
              <a:spcBef>
                <a:spcPct val="20000"/>
              </a:spcBef>
              <a:defRPr kumimoji="1" sz="1200">
                <a:solidFill>
                  <a:srgbClr val="000000"/>
                </a:solidFill>
                <a:latin typeface="メイリオ" panose="020B0604030504040204" pitchFamily="34" charset="-128"/>
                <a:ea typeface="メイリオ" panose="020B0604030504040204" pitchFamily="34" charset="-128"/>
              </a:defRPr>
            </a:lvl5pPr>
            <a:lvl6pPr marL="25146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6pPr>
            <a:lvl7pPr marL="29718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7pPr>
            <a:lvl8pPr marL="34290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8pPr>
            <a:lvl9pPr marL="38862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9pPr>
          </a:lstStyle>
          <a:p>
            <a:pPr fontAlgn="base">
              <a:spcBef>
                <a:spcPct val="0"/>
              </a:spcBef>
              <a:spcAft>
                <a:spcPct val="0"/>
              </a:spcAft>
            </a:pPr>
            <a:fld id="{22C80B97-FB86-5A45-9AE7-D47967106AD5}" type="slidenum">
              <a:rPr lang="ja-JP" altLang="en-US" sz="1200" smtClean="0">
                <a:latin typeface="Arial" panose="020B0604020202020204" pitchFamily="34" charset="0"/>
                <a:ea typeface="ＭＳ Ｐゴシック" panose="020B0600070205080204" pitchFamily="34" charset="-128"/>
              </a:rPr>
              <a:pPr fontAlgn="base">
                <a:spcBef>
                  <a:spcPct val="0"/>
                </a:spcBef>
                <a:spcAft>
                  <a:spcPct val="0"/>
                </a:spcAft>
              </a:pPr>
              <a:t>17</a:t>
            </a:fld>
            <a:endParaRPr lang="ja-JP" altLang="en-US" sz="1200">
              <a:latin typeface="Arial" panose="020B0604020202020204" pitchFamily="34" charset="0"/>
              <a:ea typeface="ＭＳ Ｐゴシック" panose="020B0600070205080204" pitchFamily="34" charset="-128"/>
            </a:endParaRPr>
          </a:p>
        </p:txBody>
      </p:sp>
      <p:sp>
        <p:nvSpPr>
          <p:cNvPr id="4" name="正方形/長方形 3">
            <a:extLst>
              <a:ext uri="{FF2B5EF4-FFF2-40B4-BE49-F238E27FC236}">
                <a16:creationId xmlns:a16="http://schemas.microsoft.com/office/drawing/2014/main" id="{76AEDED5-4714-5D44-B685-F335E52FD497}"/>
              </a:ext>
            </a:extLst>
          </p:cNvPr>
          <p:cNvSpPr/>
          <p:nvPr/>
        </p:nvSpPr>
        <p:spPr>
          <a:xfrm>
            <a:off x="595313" y="1412875"/>
            <a:ext cx="7634287" cy="1871663"/>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endParaRPr lang="ja-JP" altLang="en-US" sz="1400">
              <a:solidFill>
                <a:schemeClr val="tx1"/>
              </a:solidFill>
              <a:latin typeface="HGPｺﾞｼｯｸM" panose="020B0600000000000000" pitchFamily="50" charset="-128"/>
              <a:ea typeface="HGPｺﾞｼｯｸM" panose="020B0600000000000000" pitchFamily="50" charset="-128"/>
            </a:endParaRPr>
          </a:p>
        </p:txBody>
      </p:sp>
      <p:sp>
        <p:nvSpPr>
          <p:cNvPr id="5" name="テキスト ボックス 4">
            <a:extLst>
              <a:ext uri="{FF2B5EF4-FFF2-40B4-BE49-F238E27FC236}">
                <a16:creationId xmlns:a16="http://schemas.microsoft.com/office/drawing/2014/main" id="{24913388-EA80-7945-9E4E-7A452DAA08C9}"/>
              </a:ext>
            </a:extLst>
          </p:cNvPr>
          <p:cNvSpPr txBox="1"/>
          <p:nvPr/>
        </p:nvSpPr>
        <p:spPr>
          <a:xfrm>
            <a:off x="4529138" y="5314950"/>
            <a:ext cx="0" cy="0"/>
          </a:xfrm>
          <a:prstGeom prst="rect">
            <a:avLst/>
          </a:prstGeom>
          <a:noFill/>
        </p:spPr>
        <p:txBody>
          <a:bodyPr wrap="none" lIns="0" tIns="0" rIns="0" bIns="0" rtlCol="0" anchor="t">
            <a:noAutofit/>
          </a:bodyPr>
          <a:lstStyle/>
          <a:p>
            <a:pPr algn="just" rtl="0" fontAlgn="base">
              <a:lnSpc>
                <a:spcPct val="125000"/>
              </a:lnSpc>
              <a:spcBef>
                <a:spcPct val="0"/>
              </a:spcBef>
              <a:spcAft>
                <a:spcPct val="0"/>
              </a:spcAft>
            </a:pPr>
            <a:endParaRPr kumimoji="1" lang="ja-JP" altLang="en-US" sz="1400" kern="1200">
              <a:solidFill>
                <a:srgbClr val="000000"/>
              </a:solidFill>
              <a:latin typeface="ＭＳ Ｐゴシック" panose="020B0600070205080204" pitchFamily="50" charset="-128"/>
              <a:ea typeface="ＭＳ Ｐゴシック" panose="020B0600070205080204" pitchFamily="50" charset="-128"/>
            </a:endParaRPr>
          </a:p>
        </p:txBody>
      </p:sp>
      <p:graphicFrame>
        <p:nvGraphicFramePr>
          <p:cNvPr id="2" name="表 1">
            <a:extLst>
              <a:ext uri="{FF2B5EF4-FFF2-40B4-BE49-F238E27FC236}">
                <a16:creationId xmlns:a16="http://schemas.microsoft.com/office/drawing/2014/main" id="{2E23B466-2281-994A-9321-3961ED532494}"/>
              </a:ext>
            </a:extLst>
          </p:cNvPr>
          <p:cNvGraphicFramePr>
            <a:graphicFrameLocks noGrp="1"/>
          </p:cNvGraphicFramePr>
          <p:nvPr>
            <p:extLst>
              <p:ext uri="{D42A27DB-BD31-4B8C-83A1-F6EECF244321}">
                <p14:modId xmlns:p14="http://schemas.microsoft.com/office/powerpoint/2010/main" val="3190043159"/>
              </p:ext>
            </p:extLst>
          </p:nvPr>
        </p:nvGraphicFramePr>
        <p:xfrm>
          <a:off x="229269" y="1871074"/>
          <a:ext cx="8735219" cy="3646158"/>
        </p:xfrm>
        <a:graphic>
          <a:graphicData uri="http://schemas.openxmlformats.org/drawingml/2006/table">
            <a:tbl>
              <a:tblPr firstRow="1" bandRow="1">
                <a:tableStyleId>{5C22544A-7EE6-4342-B048-85BDC9FD1C3A}</a:tableStyleId>
              </a:tblPr>
              <a:tblGrid>
                <a:gridCol w="2830563">
                  <a:extLst>
                    <a:ext uri="{9D8B030D-6E8A-4147-A177-3AD203B41FA5}">
                      <a16:colId xmlns:a16="http://schemas.microsoft.com/office/drawing/2014/main" val="3505419572"/>
                    </a:ext>
                  </a:extLst>
                </a:gridCol>
                <a:gridCol w="720080">
                  <a:extLst>
                    <a:ext uri="{9D8B030D-6E8A-4147-A177-3AD203B41FA5}">
                      <a16:colId xmlns:a16="http://schemas.microsoft.com/office/drawing/2014/main" val="3738773671"/>
                    </a:ext>
                  </a:extLst>
                </a:gridCol>
                <a:gridCol w="5184576">
                  <a:extLst>
                    <a:ext uri="{9D8B030D-6E8A-4147-A177-3AD203B41FA5}">
                      <a16:colId xmlns:a16="http://schemas.microsoft.com/office/drawing/2014/main" val="21627200"/>
                    </a:ext>
                  </a:extLst>
                </a:gridCol>
              </a:tblGrid>
              <a:tr h="943291">
                <a:tc>
                  <a:txBody>
                    <a:bodyPr/>
                    <a:lstStyle/>
                    <a:p>
                      <a:pPr algn="ctr"/>
                      <a:r>
                        <a:rPr kumimoji="1" lang="ja-JP" altLang="en-US"/>
                        <a:t>待遇の差異</a:t>
                      </a:r>
                    </a:p>
                  </a:txBody>
                  <a:tcPr/>
                </a:tc>
                <a:tc>
                  <a:txBody>
                    <a:bodyPr/>
                    <a:lstStyle/>
                    <a:p>
                      <a:pPr algn="ctr"/>
                      <a:r>
                        <a:rPr kumimoji="1" lang="ja-JP" altLang="en-US"/>
                        <a:t>結論</a:t>
                      </a:r>
                    </a:p>
                  </a:txBody>
                  <a:tcPr/>
                </a:tc>
                <a:tc>
                  <a:txBody>
                    <a:bodyPr/>
                    <a:lstStyle/>
                    <a:p>
                      <a:pPr algn="ctr"/>
                      <a:r>
                        <a:rPr kumimoji="1" lang="ja-JP" altLang="en-US"/>
                        <a:t>理由</a:t>
                      </a:r>
                    </a:p>
                  </a:txBody>
                  <a:tcPr/>
                </a:tc>
                <a:extLst>
                  <a:ext uri="{0D108BD9-81ED-4DB2-BD59-A6C34878D82A}">
                    <a16:rowId xmlns:a16="http://schemas.microsoft.com/office/drawing/2014/main" val="3491215309"/>
                  </a:ext>
                </a:extLst>
              </a:tr>
              <a:tr h="2702867">
                <a:tc>
                  <a:txBody>
                    <a:bodyPr/>
                    <a:lstStyle/>
                    <a:p>
                      <a:pPr algn="ctr"/>
                      <a:r>
                        <a:rPr kumimoji="1" lang="ja-JP" altLang="en-US"/>
                        <a:t>年俸と事務給の相違（時給換算すると、３０</a:t>
                      </a:r>
                      <a:r>
                        <a:rPr kumimoji="1" lang="en-US" altLang="ja-JP" dirty="0"/>
                        <a:t>〜</a:t>
                      </a:r>
                      <a:r>
                        <a:rPr kumimoji="1" lang="ja-JP" altLang="en-US"/>
                        <a:t>４０％）</a:t>
                      </a:r>
                    </a:p>
                  </a:txBody>
                  <a:tcPr/>
                </a:tc>
                <a:tc>
                  <a:txBody>
                    <a:bodyPr/>
                    <a:lstStyle/>
                    <a:p>
                      <a:pPr algn="ctr"/>
                      <a:r>
                        <a:rPr kumimoji="1" lang="ja-JP" altLang="en-US" sz="1400"/>
                        <a:t>不合理でない</a:t>
                      </a:r>
                    </a:p>
                  </a:txBody>
                  <a:tcPr/>
                </a:tc>
                <a:tc>
                  <a:txBody>
                    <a:bodyPr/>
                    <a:lstStyle/>
                    <a:p>
                      <a:pPr algn="l"/>
                      <a:r>
                        <a:rPr kumimoji="1" lang="ja-JP" altLang="en-US" sz="1800" dirty="0"/>
                        <a:t>・</a:t>
                      </a:r>
                      <a:r>
                        <a:rPr kumimoji="1" lang="ja-JP" altLang="en-US" sz="1800" u="sng" dirty="0"/>
                        <a:t>再雇用に基づく時間講師の勤務はその授業のみを担当するのが原則</a:t>
                      </a:r>
                      <a:endParaRPr kumimoji="1" lang="en-US" altLang="ja-JP" sz="1800" u="sng" dirty="0"/>
                    </a:p>
                    <a:p>
                      <a:pPr algn="l"/>
                      <a:r>
                        <a:rPr kumimoji="1" lang="ja-JP" altLang="en-US" sz="1800" dirty="0"/>
                        <a:t>・正社員は、授業のみではなく、生徒・保護者への対応、研修会等への出席等が義務付られている</a:t>
                      </a:r>
                      <a:endParaRPr kumimoji="1" lang="en-US" altLang="ja-JP" sz="1800" dirty="0"/>
                    </a:p>
                    <a:p>
                      <a:pPr algn="l"/>
                      <a:r>
                        <a:rPr kumimoji="1" lang="ja-JP" altLang="en-US" sz="1800" dirty="0"/>
                        <a:t>　</a:t>
                      </a:r>
                      <a:endParaRPr kumimoji="1" lang="en-US" altLang="ja-JP" sz="1800" dirty="0"/>
                    </a:p>
                    <a:p>
                      <a:pPr algn="l"/>
                      <a:r>
                        <a:rPr kumimoji="1" lang="ja-JP" altLang="en-US" sz="1800" dirty="0"/>
                        <a:t>⇒業務の内容及び責任の程度に差がある</a:t>
                      </a:r>
                      <a:endParaRPr kumimoji="1" lang="en-US" altLang="ja-JP" sz="1800" dirty="0"/>
                    </a:p>
                  </a:txBody>
                  <a:tcPr/>
                </a:tc>
                <a:extLst>
                  <a:ext uri="{0D108BD9-81ED-4DB2-BD59-A6C34878D82A}">
                    <a16:rowId xmlns:a16="http://schemas.microsoft.com/office/drawing/2014/main" val="3982901780"/>
                  </a:ext>
                </a:extLst>
              </a:tr>
            </a:tbl>
          </a:graphicData>
        </a:graphic>
      </p:graphicFrame>
    </p:spTree>
    <p:extLst>
      <p:ext uri="{BB962C8B-B14F-4D97-AF65-F5344CB8AC3E}">
        <p14:creationId xmlns:p14="http://schemas.microsoft.com/office/powerpoint/2010/main" val="19151793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a:extLst>
              <a:ext uri="{FF2B5EF4-FFF2-40B4-BE49-F238E27FC236}">
                <a16:creationId xmlns:a16="http://schemas.microsoft.com/office/drawing/2014/main" id="{D3D1EFA4-FB5A-6B43-9B60-40090E22EF3F}"/>
              </a:ext>
            </a:extLst>
          </p:cNvPr>
          <p:cNvSpPr>
            <a:spLocks noGrp="1"/>
          </p:cNvSpPr>
          <p:nvPr>
            <p:ph type="title"/>
          </p:nvPr>
        </p:nvSpPr>
        <p:spPr>
          <a:xfrm>
            <a:off x="425450" y="729377"/>
            <a:ext cx="8126413" cy="390525"/>
          </a:xfrm>
        </p:spPr>
        <p:txBody>
          <a:bodyPr anchor="ctr"/>
          <a:lstStyle/>
          <a:p>
            <a:pPr defTabSz="1042988" eaLnBrk="1" hangingPunct="1"/>
            <a:r>
              <a:rPr lang="ja-JP" altLang="en-US" sz="2400" dirty="0">
                <a:solidFill>
                  <a:schemeClr val="tx1"/>
                </a:solidFill>
                <a:latin typeface="ＭＳ Ｐゴシック" panose="020B0600070205080204" pitchFamily="34" charset="-128"/>
                <a:ea typeface="ＭＳ Ｐゴシック" panose="020B0600070205080204" pitchFamily="34" charset="-128"/>
              </a:rPr>
              <a:t>定年後再雇用に関する裁判例</a:t>
            </a:r>
            <a:br>
              <a:rPr lang="en-US" altLang="ja-JP" sz="2400" dirty="0">
                <a:solidFill>
                  <a:schemeClr val="tx1"/>
                </a:solidFill>
                <a:latin typeface="ＭＳ Ｐゴシック" panose="020B0600070205080204" pitchFamily="34" charset="-128"/>
                <a:ea typeface="ＭＳ Ｐゴシック" panose="020B0600070205080204" pitchFamily="34" charset="-128"/>
              </a:rPr>
            </a:br>
            <a:br>
              <a:rPr lang="ja-JP" altLang="en-US" sz="2400" dirty="0">
                <a:solidFill>
                  <a:schemeClr val="tx1"/>
                </a:solidFill>
                <a:latin typeface="ＭＳ Ｐゴシック" panose="020B0600070205080204" pitchFamily="34" charset="-128"/>
                <a:ea typeface="ＭＳ Ｐゴシック" panose="020B0600070205080204" pitchFamily="34" charset="-128"/>
              </a:rPr>
            </a:br>
            <a:endParaRPr lang="ja-JP" altLang="en-US" sz="2400" dirty="0">
              <a:solidFill>
                <a:schemeClr val="tx1"/>
              </a:solidFill>
              <a:latin typeface="ＭＳ Ｐゴシック" panose="020B0600070205080204" pitchFamily="34" charset="-128"/>
              <a:ea typeface="ＭＳ Ｐゴシック" panose="020B0600070205080204" pitchFamily="34" charset="-128"/>
            </a:endParaRPr>
          </a:p>
        </p:txBody>
      </p:sp>
      <p:sp>
        <p:nvSpPr>
          <p:cNvPr id="12291" name="コンテンツ プレースホルダー 2">
            <a:extLst>
              <a:ext uri="{FF2B5EF4-FFF2-40B4-BE49-F238E27FC236}">
                <a16:creationId xmlns:a16="http://schemas.microsoft.com/office/drawing/2014/main" id="{3B85FC4A-1DF1-3347-A002-8F7D1ADBA916}"/>
              </a:ext>
            </a:extLst>
          </p:cNvPr>
          <p:cNvSpPr>
            <a:spLocks noGrp="1"/>
          </p:cNvSpPr>
          <p:nvPr>
            <p:ph idx="1"/>
          </p:nvPr>
        </p:nvSpPr>
        <p:spPr>
          <a:xfrm>
            <a:off x="107505" y="1015161"/>
            <a:ext cx="9036496" cy="1405727"/>
          </a:xfrm>
        </p:spPr>
        <p:txBody>
          <a:bodyPr/>
          <a:lstStyle/>
          <a:p>
            <a:r>
              <a:rPr lang="ja-JP" altLang="en-US" sz="2400" b="1">
                <a:latin typeface="メイリオ" panose="020B0604030504040204" pitchFamily="34" charset="-128"/>
                <a:ea typeface="メイリオ" panose="020B0604030504040204" pitchFamily="34" charset="-128"/>
              </a:rPr>
              <a:t>＜裁判例③　五島育英会事件　東京地判</a:t>
            </a:r>
            <a:r>
              <a:rPr lang="en-US" altLang="ja-JP" sz="2400" b="1" dirty="0"/>
              <a:t>H30.4.11</a:t>
            </a:r>
            <a:r>
              <a:rPr lang="ja-JP" altLang="en-US" sz="2400" b="1"/>
              <a:t>＞</a:t>
            </a:r>
          </a:p>
          <a:p>
            <a:pPr eaLnBrk="1"/>
            <a:r>
              <a:rPr lang="ja-JP" altLang="en-US" sz="2400">
                <a:latin typeface="メイリオ" panose="020B0604030504040204" pitchFamily="34" charset="-128"/>
                <a:ea typeface="メイリオ" panose="020B0604030504040204" pitchFamily="34" charset="-128"/>
              </a:rPr>
              <a:t>　退職年度の専任教諭と定年退職後の嘱託教諭の待遇相違</a:t>
            </a:r>
            <a:endParaRPr sz="2400">
              <a:latin typeface="メイリオ" panose="020B0604030504040204" pitchFamily="34" charset="-128"/>
              <a:ea typeface="メイリオ" panose="020B0604030504040204" pitchFamily="34" charset="-128"/>
            </a:endParaRPr>
          </a:p>
        </p:txBody>
      </p:sp>
      <p:sp>
        <p:nvSpPr>
          <p:cNvPr id="12292" name="スライド番号プレースホルダー 3">
            <a:extLst>
              <a:ext uri="{FF2B5EF4-FFF2-40B4-BE49-F238E27FC236}">
                <a16:creationId xmlns:a16="http://schemas.microsoft.com/office/drawing/2014/main" id="{C9F864DF-65C3-A84F-BD08-33C4E881435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nchorCtr="0" compatLnSpc="1">
            <a:prstTxWarp prst="textNoShape">
              <a:avLst/>
            </a:prstTxWarp>
          </a:bodyPr>
          <a:lstStyle>
            <a:lvl1pPr defTabSz="890588">
              <a:spcBef>
                <a:spcPct val="20000"/>
              </a:spcBef>
              <a:defRPr kumimoji="1" sz="1700">
                <a:solidFill>
                  <a:srgbClr val="000000"/>
                </a:solidFill>
                <a:latin typeface="メイリオ" panose="020B0604030504040204" pitchFamily="34" charset="-128"/>
                <a:ea typeface="メイリオ" panose="020B0604030504040204" pitchFamily="34" charset="-128"/>
              </a:defRPr>
            </a:lvl1pPr>
            <a:lvl2pPr marL="742950" indent="-285750" defTabSz="890588">
              <a:spcBef>
                <a:spcPct val="20000"/>
              </a:spcBef>
              <a:defRPr kumimoji="1" sz="1600">
                <a:solidFill>
                  <a:srgbClr val="000000"/>
                </a:solidFill>
                <a:latin typeface="メイリオ" panose="020B0604030504040204" pitchFamily="34" charset="-128"/>
                <a:ea typeface="メイリオ" panose="020B0604030504040204" pitchFamily="34" charset="-128"/>
              </a:defRPr>
            </a:lvl2pPr>
            <a:lvl3pPr marL="1143000" indent="-228600" defTabSz="890588">
              <a:spcBef>
                <a:spcPct val="20000"/>
              </a:spcBef>
              <a:defRPr kumimoji="1" sz="1400">
                <a:solidFill>
                  <a:srgbClr val="000000"/>
                </a:solidFill>
                <a:latin typeface="メイリオ" panose="020B0604030504040204" pitchFamily="34" charset="-128"/>
                <a:ea typeface="メイリオ" panose="020B0604030504040204" pitchFamily="34" charset="-128"/>
              </a:defRPr>
            </a:lvl3pPr>
            <a:lvl4pPr marL="1600200" indent="-228600" defTabSz="890588">
              <a:spcBef>
                <a:spcPct val="20000"/>
              </a:spcBef>
              <a:defRPr kumimoji="1" sz="1200">
                <a:solidFill>
                  <a:srgbClr val="000000"/>
                </a:solidFill>
                <a:latin typeface="メイリオ" panose="020B0604030504040204" pitchFamily="34" charset="-128"/>
                <a:ea typeface="メイリオ" panose="020B0604030504040204" pitchFamily="34" charset="-128"/>
              </a:defRPr>
            </a:lvl4pPr>
            <a:lvl5pPr marL="2057400" indent="-228600" defTabSz="890588">
              <a:spcBef>
                <a:spcPct val="20000"/>
              </a:spcBef>
              <a:defRPr kumimoji="1" sz="1200">
                <a:solidFill>
                  <a:srgbClr val="000000"/>
                </a:solidFill>
                <a:latin typeface="メイリオ" panose="020B0604030504040204" pitchFamily="34" charset="-128"/>
                <a:ea typeface="メイリオ" panose="020B0604030504040204" pitchFamily="34" charset="-128"/>
              </a:defRPr>
            </a:lvl5pPr>
            <a:lvl6pPr marL="25146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6pPr>
            <a:lvl7pPr marL="29718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7pPr>
            <a:lvl8pPr marL="34290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8pPr>
            <a:lvl9pPr marL="38862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9pPr>
          </a:lstStyle>
          <a:p>
            <a:pPr fontAlgn="base">
              <a:spcBef>
                <a:spcPct val="0"/>
              </a:spcBef>
              <a:spcAft>
                <a:spcPct val="0"/>
              </a:spcAft>
            </a:pPr>
            <a:fld id="{22C80B97-FB86-5A45-9AE7-D47967106AD5}" type="slidenum">
              <a:rPr lang="ja-JP" altLang="en-US" sz="1200" smtClean="0">
                <a:latin typeface="Arial" panose="020B0604020202020204" pitchFamily="34" charset="0"/>
                <a:ea typeface="ＭＳ Ｐゴシック" panose="020B0600070205080204" pitchFamily="34" charset="-128"/>
              </a:rPr>
              <a:pPr fontAlgn="base">
                <a:spcBef>
                  <a:spcPct val="0"/>
                </a:spcBef>
                <a:spcAft>
                  <a:spcPct val="0"/>
                </a:spcAft>
              </a:pPr>
              <a:t>18</a:t>
            </a:fld>
            <a:endParaRPr lang="ja-JP" altLang="en-US" sz="1200">
              <a:latin typeface="Arial" panose="020B0604020202020204" pitchFamily="34" charset="0"/>
              <a:ea typeface="ＭＳ Ｐゴシック" panose="020B0600070205080204" pitchFamily="34" charset="-128"/>
            </a:endParaRPr>
          </a:p>
        </p:txBody>
      </p:sp>
      <p:sp>
        <p:nvSpPr>
          <p:cNvPr id="4" name="正方形/長方形 3">
            <a:extLst>
              <a:ext uri="{FF2B5EF4-FFF2-40B4-BE49-F238E27FC236}">
                <a16:creationId xmlns:a16="http://schemas.microsoft.com/office/drawing/2014/main" id="{76AEDED5-4714-5D44-B685-F335E52FD497}"/>
              </a:ext>
            </a:extLst>
          </p:cNvPr>
          <p:cNvSpPr/>
          <p:nvPr/>
        </p:nvSpPr>
        <p:spPr>
          <a:xfrm>
            <a:off x="595313" y="1412875"/>
            <a:ext cx="7634287" cy="1871663"/>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endParaRPr lang="ja-JP" altLang="en-US" sz="1400">
              <a:solidFill>
                <a:schemeClr val="tx1"/>
              </a:solidFill>
              <a:latin typeface="HGPｺﾞｼｯｸM" panose="020B0600000000000000" pitchFamily="50" charset="-128"/>
              <a:ea typeface="HGPｺﾞｼｯｸM" panose="020B0600000000000000" pitchFamily="50" charset="-128"/>
            </a:endParaRPr>
          </a:p>
        </p:txBody>
      </p:sp>
      <p:sp>
        <p:nvSpPr>
          <p:cNvPr id="5" name="テキスト ボックス 4">
            <a:extLst>
              <a:ext uri="{FF2B5EF4-FFF2-40B4-BE49-F238E27FC236}">
                <a16:creationId xmlns:a16="http://schemas.microsoft.com/office/drawing/2014/main" id="{24913388-EA80-7945-9E4E-7A452DAA08C9}"/>
              </a:ext>
            </a:extLst>
          </p:cNvPr>
          <p:cNvSpPr txBox="1"/>
          <p:nvPr/>
        </p:nvSpPr>
        <p:spPr>
          <a:xfrm>
            <a:off x="4529138" y="5314950"/>
            <a:ext cx="0" cy="0"/>
          </a:xfrm>
          <a:prstGeom prst="rect">
            <a:avLst/>
          </a:prstGeom>
          <a:noFill/>
        </p:spPr>
        <p:txBody>
          <a:bodyPr wrap="none" lIns="0" tIns="0" rIns="0" bIns="0" rtlCol="0" anchor="t">
            <a:noAutofit/>
          </a:bodyPr>
          <a:lstStyle/>
          <a:p>
            <a:pPr algn="just" rtl="0" fontAlgn="base">
              <a:lnSpc>
                <a:spcPct val="125000"/>
              </a:lnSpc>
              <a:spcBef>
                <a:spcPct val="0"/>
              </a:spcBef>
              <a:spcAft>
                <a:spcPct val="0"/>
              </a:spcAft>
            </a:pPr>
            <a:endParaRPr kumimoji="1" lang="ja-JP" altLang="en-US" sz="1400" kern="1200">
              <a:solidFill>
                <a:srgbClr val="000000"/>
              </a:solidFill>
              <a:latin typeface="ＭＳ Ｐゴシック" panose="020B0600070205080204" pitchFamily="50" charset="-128"/>
              <a:ea typeface="ＭＳ Ｐゴシック" panose="020B0600070205080204" pitchFamily="50" charset="-128"/>
            </a:endParaRPr>
          </a:p>
        </p:txBody>
      </p:sp>
      <p:graphicFrame>
        <p:nvGraphicFramePr>
          <p:cNvPr id="2" name="表 1">
            <a:extLst>
              <a:ext uri="{FF2B5EF4-FFF2-40B4-BE49-F238E27FC236}">
                <a16:creationId xmlns:a16="http://schemas.microsoft.com/office/drawing/2014/main" id="{2E23B466-2281-994A-9321-3961ED532494}"/>
              </a:ext>
            </a:extLst>
          </p:cNvPr>
          <p:cNvGraphicFramePr>
            <a:graphicFrameLocks noGrp="1"/>
          </p:cNvGraphicFramePr>
          <p:nvPr>
            <p:extLst>
              <p:ext uri="{D42A27DB-BD31-4B8C-83A1-F6EECF244321}">
                <p14:modId xmlns:p14="http://schemas.microsoft.com/office/powerpoint/2010/main" val="1300095241"/>
              </p:ext>
            </p:extLst>
          </p:nvPr>
        </p:nvGraphicFramePr>
        <p:xfrm>
          <a:off x="229269" y="1871074"/>
          <a:ext cx="8735219" cy="4150214"/>
        </p:xfrm>
        <a:graphic>
          <a:graphicData uri="http://schemas.openxmlformats.org/drawingml/2006/table">
            <a:tbl>
              <a:tblPr firstRow="1" bandRow="1">
                <a:tableStyleId>{5C22544A-7EE6-4342-B048-85BDC9FD1C3A}</a:tableStyleId>
              </a:tblPr>
              <a:tblGrid>
                <a:gridCol w="2830563">
                  <a:extLst>
                    <a:ext uri="{9D8B030D-6E8A-4147-A177-3AD203B41FA5}">
                      <a16:colId xmlns:a16="http://schemas.microsoft.com/office/drawing/2014/main" val="3505419572"/>
                    </a:ext>
                  </a:extLst>
                </a:gridCol>
                <a:gridCol w="720080">
                  <a:extLst>
                    <a:ext uri="{9D8B030D-6E8A-4147-A177-3AD203B41FA5}">
                      <a16:colId xmlns:a16="http://schemas.microsoft.com/office/drawing/2014/main" val="3738773671"/>
                    </a:ext>
                  </a:extLst>
                </a:gridCol>
                <a:gridCol w="5184576">
                  <a:extLst>
                    <a:ext uri="{9D8B030D-6E8A-4147-A177-3AD203B41FA5}">
                      <a16:colId xmlns:a16="http://schemas.microsoft.com/office/drawing/2014/main" val="21627200"/>
                    </a:ext>
                  </a:extLst>
                </a:gridCol>
              </a:tblGrid>
              <a:tr h="847748">
                <a:tc>
                  <a:txBody>
                    <a:bodyPr/>
                    <a:lstStyle/>
                    <a:p>
                      <a:pPr algn="ctr"/>
                      <a:r>
                        <a:rPr kumimoji="1" lang="ja-JP" altLang="en-US" dirty="0"/>
                        <a:t>待遇の差異</a:t>
                      </a:r>
                    </a:p>
                  </a:txBody>
                  <a:tcPr/>
                </a:tc>
                <a:tc>
                  <a:txBody>
                    <a:bodyPr/>
                    <a:lstStyle/>
                    <a:p>
                      <a:pPr algn="ctr"/>
                      <a:r>
                        <a:rPr kumimoji="1" lang="ja-JP" altLang="en-US"/>
                        <a:t>結論</a:t>
                      </a:r>
                    </a:p>
                  </a:txBody>
                  <a:tcPr/>
                </a:tc>
                <a:tc>
                  <a:txBody>
                    <a:bodyPr/>
                    <a:lstStyle/>
                    <a:p>
                      <a:pPr algn="ctr"/>
                      <a:r>
                        <a:rPr kumimoji="1" lang="ja-JP" altLang="en-US"/>
                        <a:t>理由</a:t>
                      </a:r>
                    </a:p>
                  </a:txBody>
                  <a:tcPr/>
                </a:tc>
                <a:extLst>
                  <a:ext uri="{0D108BD9-81ED-4DB2-BD59-A6C34878D82A}">
                    <a16:rowId xmlns:a16="http://schemas.microsoft.com/office/drawing/2014/main" val="3491215309"/>
                  </a:ext>
                </a:extLst>
              </a:tr>
              <a:tr h="3302466">
                <a:tc>
                  <a:txBody>
                    <a:bodyPr/>
                    <a:lstStyle/>
                    <a:p>
                      <a:pPr algn="ctr"/>
                      <a:r>
                        <a:rPr kumimoji="1" lang="ja-JP" altLang="en-US"/>
                        <a:t>基本給・調整手当・基本賞与</a:t>
                      </a:r>
                      <a:endParaRPr kumimoji="1" lang="en-US" altLang="ja-JP" dirty="0"/>
                    </a:p>
                    <a:p>
                      <a:pPr algn="ctr"/>
                      <a:r>
                        <a:rPr kumimoji="1" lang="ja-JP" altLang="en-US"/>
                        <a:t>（合計定年退職時の約６割）</a:t>
                      </a:r>
                    </a:p>
                  </a:txBody>
                  <a:tcPr/>
                </a:tc>
                <a:tc>
                  <a:txBody>
                    <a:bodyPr/>
                    <a:lstStyle/>
                    <a:p>
                      <a:pPr algn="ctr"/>
                      <a:r>
                        <a:rPr kumimoji="1" lang="ja-JP" altLang="en-US" sz="1400"/>
                        <a:t>不合理でない</a:t>
                      </a:r>
                    </a:p>
                  </a:txBody>
                  <a:tcPr/>
                </a:tc>
                <a:tc>
                  <a:txBody>
                    <a:bodyPr/>
                    <a:lstStyle/>
                    <a:p>
                      <a:pPr algn="l"/>
                      <a:r>
                        <a:rPr kumimoji="1" lang="ja-JP" altLang="en-US" sz="1600" dirty="0"/>
                        <a:t>・</a:t>
                      </a:r>
                      <a:r>
                        <a:rPr kumimoji="1" lang="ja-JP" altLang="en-US" sz="1600" u="sng" dirty="0"/>
                        <a:t>嘱託教諭については、一般の専任教諭よりも負担を軽減する配慮がなされている（原則として学級担任や職務担当時間数が２時間以上の職務は担当させない）</a:t>
                      </a:r>
                      <a:endParaRPr kumimoji="1" lang="en-US" altLang="ja-JP" sz="1600" u="sng" dirty="0"/>
                    </a:p>
                    <a:p>
                      <a:pPr algn="l"/>
                      <a:r>
                        <a:rPr kumimoji="1" lang="ja-JP" altLang="en-US" sz="1600" dirty="0"/>
                        <a:t>・専任教諭の基本給は、資格及び号俸に応じて定められた職能給から構成されている</a:t>
                      </a:r>
                      <a:endParaRPr kumimoji="1" lang="en-US" altLang="ja-JP" sz="1600" dirty="0"/>
                    </a:p>
                    <a:p>
                      <a:pPr algn="l"/>
                      <a:r>
                        <a:rPr kumimoji="1" lang="ja-JP" altLang="en-US" sz="1600" dirty="0"/>
                        <a:t>・一方、退職年度の専任教諭については基本給を引き下げることは制度上予定されていない一方、負担軽減が図られている</a:t>
                      </a:r>
                      <a:endParaRPr kumimoji="1" lang="en-US" altLang="ja-JP" sz="1600" dirty="0"/>
                    </a:p>
                    <a:p>
                      <a:pPr algn="l"/>
                      <a:r>
                        <a:rPr kumimoji="1" lang="ja-JP" altLang="en-US" sz="1600" dirty="0"/>
                        <a:t>・年功的要素を含む賃金体系は就労開始から定年退職までの全期間を通じて賃金の均衡が図られている　⇒定年退職後新たに締結された賃金は、定年直前の賃金と比較して低額になることは不合理ではない</a:t>
                      </a:r>
                      <a:endParaRPr kumimoji="1" lang="en-US" altLang="ja-JP" sz="1600" dirty="0"/>
                    </a:p>
                  </a:txBody>
                  <a:tcPr/>
                </a:tc>
                <a:extLst>
                  <a:ext uri="{0D108BD9-81ED-4DB2-BD59-A6C34878D82A}">
                    <a16:rowId xmlns:a16="http://schemas.microsoft.com/office/drawing/2014/main" val="3982901780"/>
                  </a:ext>
                </a:extLst>
              </a:tr>
            </a:tbl>
          </a:graphicData>
        </a:graphic>
      </p:graphicFrame>
    </p:spTree>
    <p:extLst>
      <p:ext uri="{BB962C8B-B14F-4D97-AF65-F5344CB8AC3E}">
        <p14:creationId xmlns:p14="http://schemas.microsoft.com/office/powerpoint/2010/main" val="51087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a:extLst>
              <a:ext uri="{FF2B5EF4-FFF2-40B4-BE49-F238E27FC236}">
                <a16:creationId xmlns:a16="http://schemas.microsoft.com/office/drawing/2014/main" id="{F1ACA7D0-580D-470F-9492-DF5DC757A9AA}"/>
              </a:ext>
            </a:extLst>
          </p:cNvPr>
          <p:cNvSpPr>
            <a:spLocks noGrp="1"/>
          </p:cNvSpPr>
          <p:nvPr>
            <p:ph type="title"/>
          </p:nvPr>
        </p:nvSpPr>
        <p:spPr>
          <a:xfrm>
            <a:off x="508000" y="404813"/>
            <a:ext cx="8126413" cy="390525"/>
          </a:xfrm>
        </p:spPr>
        <p:txBody>
          <a:bodyPr anchor="ctr"/>
          <a:lstStyle/>
          <a:p>
            <a:pPr defTabSz="1042988" eaLnBrk="1" fontAlgn="auto" hangingPunct="1">
              <a:spcAft>
                <a:spcPts val="0"/>
              </a:spcAft>
              <a:defRPr/>
            </a:pPr>
            <a:r>
              <a:rPr lang="ja-JP" altLang="en-US" sz="2400" dirty="0"/>
              <a:t>パート有期法</a:t>
            </a:r>
            <a:r>
              <a:rPr lang="en-US" altLang="ja-JP" sz="2400" dirty="0"/>
              <a:t>8</a:t>
            </a:r>
            <a:r>
              <a:rPr lang="ja-JP" altLang="en-US" sz="2400" dirty="0"/>
              <a:t>条（均衡待遇）</a:t>
            </a:r>
            <a:endParaRPr lang="ja-JP" altLang="en-US" sz="2400" kern="0" dirty="0">
              <a:solidFill>
                <a:schemeClr val="accent1">
                  <a:lumMod val="75000"/>
                </a:schemeClr>
              </a:solidFill>
              <a:latin typeface="ＭＳ Ｐゴシック" charset="-128"/>
            </a:endParaRPr>
          </a:p>
        </p:txBody>
      </p:sp>
      <p:sp>
        <p:nvSpPr>
          <p:cNvPr id="20483" name="コンテンツ プレースホルダー 2">
            <a:extLst>
              <a:ext uri="{FF2B5EF4-FFF2-40B4-BE49-F238E27FC236}">
                <a16:creationId xmlns:a16="http://schemas.microsoft.com/office/drawing/2014/main" id="{A4C0BB7E-BF86-43CA-94F7-FE3894C64128}"/>
              </a:ext>
            </a:extLst>
          </p:cNvPr>
          <p:cNvSpPr>
            <a:spLocks noGrp="1"/>
          </p:cNvSpPr>
          <p:nvPr>
            <p:ph idx="1"/>
          </p:nvPr>
        </p:nvSpPr>
        <p:spPr/>
        <p:txBody>
          <a:bodyPr/>
          <a:lstStyle/>
          <a:p>
            <a:pPr algn="l" eaLnBrk="1" fontAlgn="base" hangingPunct="1"/>
            <a:r>
              <a:rPr lang="ja-JP" altLang="en-US" sz="2000" b="1" i="0" dirty="0">
                <a:solidFill>
                  <a:srgbClr val="323232"/>
                </a:solidFill>
                <a:effectLst/>
                <a:latin typeface="メイリオ" panose="020B0604030504040204" pitchFamily="50" charset="-128"/>
                <a:ea typeface="メイリオ" panose="020B0604030504040204" pitchFamily="50" charset="-128"/>
              </a:rPr>
              <a:t>（不合理な待遇の禁止）</a:t>
            </a:r>
          </a:p>
          <a:p>
            <a:pPr algn="l" eaLnBrk="1" fontAlgn="base" hangingPunct="1"/>
            <a:r>
              <a:rPr lang="ja-JP" altLang="en-US" sz="2000" b="1" i="0" dirty="0">
                <a:solidFill>
                  <a:srgbClr val="323232"/>
                </a:solidFill>
                <a:effectLst/>
                <a:latin typeface="inherit"/>
                <a:ea typeface="メイリオ" panose="020B0604030504040204" pitchFamily="50" charset="-128"/>
              </a:rPr>
              <a:t>第八条</a:t>
            </a:r>
            <a:r>
              <a:rPr lang="ja-JP" altLang="en-US" sz="2000" b="0" i="0" dirty="0">
                <a:solidFill>
                  <a:srgbClr val="323232"/>
                </a:solidFill>
                <a:effectLst/>
                <a:latin typeface="メイリオ" panose="020B0604030504040204" pitchFamily="50" charset="-128"/>
                <a:ea typeface="メイリオ" panose="020B0604030504040204" pitchFamily="50" charset="-128"/>
              </a:rPr>
              <a:t>　事業主は、その雇用する短時間・有期雇用労働者の基本給、賞与その他の待遇のそれぞれについて、当該待遇に対応する通常の労働者の待遇との間において、当該短時間・有期雇用労働者及び通常の労働者の業務の内容及び当該業務に伴う責任の程度（以下「職務の内容」という。）、当該職務の内容及び配置の変更の範囲その他の事情のうち、当該待遇の性質及び当該待遇を行う目的に照らして適切と認められるものを考慮して、不合理と認められる相違を設けてはならない。</a:t>
            </a:r>
          </a:p>
          <a:p>
            <a:pPr eaLnBrk="1" hangingPunct="1"/>
            <a:endParaRPr lang="en-US" altLang="ja-JP" sz="2000" dirty="0"/>
          </a:p>
        </p:txBody>
      </p:sp>
      <p:sp>
        <p:nvSpPr>
          <p:cNvPr id="2" name="スライド番号プレースホルダー 1">
            <a:extLst>
              <a:ext uri="{FF2B5EF4-FFF2-40B4-BE49-F238E27FC236}">
                <a16:creationId xmlns:a16="http://schemas.microsoft.com/office/drawing/2014/main" id="{306F2619-F4FD-45C1-AD94-3AE456825C5A}"/>
              </a:ext>
            </a:extLst>
          </p:cNvPr>
          <p:cNvSpPr>
            <a:spLocks noGrp="1"/>
          </p:cNvSpPr>
          <p:nvPr>
            <p:ph type="sldNum" sz="quarter" idx="12"/>
          </p:nvPr>
        </p:nvSpPr>
        <p:spPr/>
        <p:txBody>
          <a:bodyPr/>
          <a:lstStyle/>
          <a:p>
            <a:pPr>
              <a:defRPr/>
            </a:pPr>
            <a:fld id="{5F763C39-A322-4CCA-9745-87961242224B}" type="slidenum">
              <a:rPr lang="ja-JP" altLang="en-US" smtClean="0"/>
              <a:pPr>
                <a:defRPr/>
              </a:pPr>
              <a:t>1</a:t>
            </a:fld>
            <a:endParaRPr lang="ja-JP" altLang="en-US" sz="1000" dirty="0"/>
          </a:p>
        </p:txBody>
      </p:sp>
    </p:spTree>
    <p:extLst>
      <p:ext uri="{BB962C8B-B14F-4D97-AF65-F5344CB8AC3E}">
        <p14:creationId xmlns:p14="http://schemas.microsoft.com/office/powerpoint/2010/main" val="24294331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a:extLst>
              <a:ext uri="{FF2B5EF4-FFF2-40B4-BE49-F238E27FC236}">
                <a16:creationId xmlns:a16="http://schemas.microsoft.com/office/drawing/2014/main" id="{D3D1EFA4-FB5A-6B43-9B60-40090E22EF3F}"/>
              </a:ext>
            </a:extLst>
          </p:cNvPr>
          <p:cNvSpPr>
            <a:spLocks noGrp="1"/>
          </p:cNvSpPr>
          <p:nvPr>
            <p:ph type="title"/>
          </p:nvPr>
        </p:nvSpPr>
        <p:spPr>
          <a:xfrm>
            <a:off x="452363" y="576263"/>
            <a:ext cx="8126413" cy="390525"/>
          </a:xfrm>
        </p:spPr>
        <p:txBody>
          <a:bodyPr anchor="ctr"/>
          <a:lstStyle/>
          <a:p>
            <a:pPr defTabSz="1042988" eaLnBrk="1" hangingPunct="1"/>
            <a:r>
              <a:rPr lang="ja-JP" altLang="en-US" sz="2400" dirty="0">
                <a:solidFill>
                  <a:schemeClr val="tx1"/>
                </a:solidFill>
                <a:latin typeface="ＭＳ Ｐゴシック" panose="020B0600070205080204" pitchFamily="34" charset="-128"/>
                <a:ea typeface="ＭＳ Ｐゴシック" panose="020B0600070205080204" pitchFamily="34" charset="-128"/>
              </a:rPr>
              <a:t>定年後再雇用に関する裁判例</a:t>
            </a:r>
            <a:br>
              <a:rPr lang="ja-JP" altLang="en-US" sz="2400" dirty="0">
                <a:solidFill>
                  <a:schemeClr val="tx1"/>
                </a:solidFill>
                <a:latin typeface="ＭＳ Ｐゴシック" panose="020B0600070205080204" pitchFamily="34" charset="-128"/>
                <a:ea typeface="ＭＳ Ｐゴシック" panose="020B0600070205080204" pitchFamily="34" charset="-128"/>
              </a:rPr>
            </a:br>
            <a:endParaRPr lang="ja-JP" altLang="en-US" sz="2400" dirty="0">
              <a:solidFill>
                <a:schemeClr val="tx1"/>
              </a:solidFill>
              <a:latin typeface="ＭＳ Ｐゴシック" panose="020B0600070205080204" pitchFamily="34" charset="-128"/>
              <a:ea typeface="ＭＳ Ｐゴシック" panose="020B0600070205080204" pitchFamily="34" charset="-128"/>
            </a:endParaRPr>
          </a:p>
        </p:txBody>
      </p:sp>
      <p:sp>
        <p:nvSpPr>
          <p:cNvPr id="12291" name="コンテンツ プレースホルダー 2">
            <a:extLst>
              <a:ext uri="{FF2B5EF4-FFF2-40B4-BE49-F238E27FC236}">
                <a16:creationId xmlns:a16="http://schemas.microsoft.com/office/drawing/2014/main" id="{3B85FC4A-1DF1-3347-A002-8F7D1ADBA916}"/>
              </a:ext>
            </a:extLst>
          </p:cNvPr>
          <p:cNvSpPr>
            <a:spLocks noGrp="1"/>
          </p:cNvSpPr>
          <p:nvPr>
            <p:ph idx="1"/>
          </p:nvPr>
        </p:nvSpPr>
        <p:spPr>
          <a:xfrm>
            <a:off x="229269" y="1015161"/>
            <a:ext cx="8570913" cy="1405727"/>
          </a:xfrm>
        </p:spPr>
        <p:txBody>
          <a:bodyPr/>
          <a:lstStyle/>
          <a:p>
            <a:r>
              <a:rPr lang="ja-JP" altLang="en-US" sz="2400" b="1" dirty="0">
                <a:latin typeface="メイリオ" panose="020B0604030504040204" pitchFamily="34" charset="-128"/>
                <a:ea typeface="メイリオ" panose="020B0604030504040204" pitchFamily="34" charset="-128"/>
              </a:rPr>
              <a:t>＜裁判例④　</a:t>
            </a:r>
            <a:r>
              <a:rPr lang="ja-JP" altLang="en-US" sz="2400" b="1" dirty="0"/>
              <a:t>北日本放送事件・富山地判</a:t>
            </a:r>
            <a:r>
              <a:rPr lang="en-US" altLang="ja-JP" sz="2400" b="1" dirty="0"/>
              <a:t>H30.12.19</a:t>
            </a:r>
            <a:r>
              <a:rPr lang="ja-JP" altLang="en-US" sz="2400" b="1" dirty="0"/>
              <a:t>＞</a:t>
            </a:r>
          </a:p>
          <a:p>
            <a:pPr eaLnBrk="1"/>
            <a:r>
              <a:rPr lang="ja-JP" altLang="en-US" sz="2400" dirty="0">
                <a:latin typeface="メイリオ" panose="020B0604030504040204" pitchFamily="34" charset="-128"/>
                <a:ea typeface="メイリオ" panose="020B0604030504040204" pitchFamily="34" charset="-128"/>
              </a:rPr>
              <a:t>　正社員と再雇用社員（製作番組の企画等）の待遇相違</a:t>
            </a:r>
            <a:endParaRPr sz="2400" dirty="0">
              <a:latin typeface="メイリオ" panose="020B0604030504040204" pitchFamily="34" charset="-128"/>
              <a:ea typeface="メイリオ" panose="020B0604030504040204" pitchFamily="34" charset="-128"/>
            </a:endParaRPr>
          </a:p>
        </p:txBody>
      </p:sp>
      <p:sp>
        <p:nvSpPr>
          <p:cNvPr id="12292" name="スライド番号プレースホルダー 3">
            <a:extLst>
              <a:ext uri="{FF2B5EF4-FFF2-40B4-BE49-F238E27FC236}">
                <a16:creationId xmlns:a16="http://schemas.microsoft.com/office/drawing/2014/main" id="{C9F864DF-65C3-A84F-BD08-33C4E881435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nchorCtr="0" compatLnSpc="1">
            <a:prstTxWarp prst="textNoShape">
              <a:avLst/>
            </a:prstTxWarp>
          </a:bodyPr>
          <a:lstStyle>
            <a:lvl1pPr defTabSz="890588">
              <a:spcBef>
                <a:spcPct val="20000"/>
              </a:spcBef>
              <a:defRPr kumimoji="1" sz="1700">
                <a:solidFill>
                  <a:srgbClr val="000000"/>
                </a:solidFill>
                <a:latin typeface="メイリオ" panose="020B0604030504040204" pitchFamily="34" charset="-128"/>
                <a:ea typeface="メイリオ" panose="020B0604030504040204" pitchFamily="34" charset="-128"/>
              </a:defRPr>
            </a:lvl1pPr>
            <a:lvl2pPr marL="742950" indent="-285750" defTabSz="890588">
              <a:spcBef>
                <a:spcPct val="20000"/>
              </a:spcBef>
              <a:defRPr kumimoji="1" sz="1600">
                <a:solidFill>
                  <a:srgbClr val="000000"/>
                </a:solidFill>
                <a:latin typeface="メイリオ" panose="020B0604030504040204" pitchFamily="34" charset="-128"/>
                <a:ea typeface="メイリオ" panose="020B0604030504040204" pitchFamily="34" charset="-128"/>
              </a:defRPr>
            </a:lvl2pPr>
            <a:lvl3pPr marL="1143000" indent="-228600" defTabSz="890588">
              <a:spcBef>
                <a:spcPct val="20000"/>
              </a:spcBef>
              <a:defRPr kumimoji="1" sz="1400">
                <a:solidFill>
                  <a:srgbClr val="000000"/>
                </a:solidFill>
                <a:latin typeface="メイリオ" panose="020B0604030504040204" pitchFamily="34" charset="-128"/>
                <a:ea typeface="メイリオ" panose="020B0604030504040204" pitchFamily="34" charset="-128"/>
              </a:defRPr>
            </a:lvl3pPr>
            <a:lvl4pPr marL="1600200" indent="-228600" defTabSz="890588">
              <a:spcBef>
                <a:spcPct val="20000"/>
              </a:spcBef>
              <a:defRPr kumimoji="1" sz="1200">
                <a:solidFill>
                  <a:srgbClr val="000000"/>
                </a:solidFill>
                <a:latin typeface="メイリオ" panose="020B0604030504040204" pitchFamily="34" charset="-128"/>
                <a:ea typeface="メイリオ" panose="020B0604030504040204" pitchFamily="34" charset="-128"/>
              </a:defRPr>
            </a:lvl4pPr>
            <a:lvl5pPr marL="2057400" indent="-228600" defTabSz="890588">
              <a:spcBef>
                <a:spcPct val="20000"/>
              </a:spcBef>
              <a:defRPr kumimoji="1" sz="1200">
                <a:solidFill>
                  <a:srgbClr val="000000"/>
                </a:solidFill>
                <a:latin typeface="メイリオ" panose="020B0604030504040204" pitchFamily="34" charset="-128"/>
                <a:ea typeface="メイリオ" panose="020B0604030504040204" pitchFamily="34" charset="-128"/>
              </a:defRPr>
            </a:lvl5pPr>
            <a:lvl6pPr marL="25146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6pPr>
            <a:lvl7pPr marL="29718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7pPr>
            <a:lvl8pPr marL="34290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8pPr>
            <a:lvl9pPr marL="38862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9pPr>
          </a:lstStyle>
          <a:p>
            <a:pPr fontAlgn="base">
              <a:spcBef>
                <a:spcPct val="0"/>
              </a:spcBef>
              <a:spcAft>
                <a:spcPct val="0"/>
              </a:spcAft>
            </a:pPr>
            <a:fld id="{22C80B97-FB86-5A45-9AE7-D47967106AD5}" type="slidenum">
              <a:rPr lang="ja-JP" altLang="en-US" sz="1200" smtClean="0">
                <a:latin typeface="Arial" panose="020B0604020202020204" pitchFamily="34" charset="0"/>
                <a:ea typeface="ＭＳ Ｐゴシック" panose="020B0600070205080204" pitchFamily="34" charset="-128"/>
              </a:rPr>
              <a:pPr fontAlgn="base">
                <a:spcBef>
                  <a:spcPct val="0"/>
                </a:spcBef>
                <a:spcAft>
                  <a:spcPct val="0"/>
                </a:spcAft>
              </a:pPr>
              <a:t>19</a:t>
            </a:fld>
            <a:endParaRPr lang="ja-JP" altLang="en-US" sz="1200">
              <a:latin typeface="Arial" panose="020B0604020202020204" pitchFamily="34" charset="0"/>
              <a:ea typeface="ＭＳ Ｐゴシック" panose="020B0600070205080204" pitchFamily="34" charset="-128"/>
            </a:endParaRPr>
          </a:p>
        </p:txBody>
      </p:sp>
      <p:sp>
        <p:nvSpPr>
          <p:cNvPr id="4" name="正方形/長方形 3">
            <a:extLst>
              <a:ext uri="{FF2B5EF4-FFF2-40B4-BE49-F238E27FC236}">
                <a16:creationId xmlns:a16="http://schemas.microsoft.com/office/drawing/2014/main" id="{76AEDED5-4714-5D44-B685-F335E52FD497}"/>
              </a:ext>
            </a:extLst>
          </p:cNvPr>
          <p:cNvSpPr/>
          <p:nvPr/>
        </p:nvSpPr>
        <p:spPr>
          <a:xfrm>
            <a:off x="595313" y="1412875"/>
            <a:ext cx="7634287" cy="1871663"/>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endParaRPr lang="ja-JP" altLang="en-US" sz="1400">
              <a:solidFill>
                <a:schemeClr val="tx1"/>
              </a:solidFill>
              <a:latin typeface="HGPｺﾞｼｯｸM" panose="020B0600000000000000" pitchFamily="50" charset="-128"/>
              <a:ea typeface="HGPｺﾞｼｯｸM" panose="020B0600000000000000" pitchFamily="50" charset="-128"/>
            </a:endParaRPr>
          </a:p>
        </p:txBody>
      </p:sp>
      <p:sp>
        <p:nvSpPr>
          <p:cNvPr id="5" name="テキスト ボックス 4">
            <a:extLst>
              <a:ext uri="{FF2B5EF4-FFF2-40B4-BE49-F238E27FC236}">
                <a16:creationId xmlns:a16="http://schemas.microsoft.com/office/drawing/2014/main" id="{24913388-EA80-7945-9E4E-7A452DAA08C9}"/>
              </a:ext>
            </a:extLst>
          </p:cNvPr>
          <p:cNvSpPr txBox="1"/>
          <p:nvPr/>
        </p:nvSpPr>
        <p:spPr>
          <a:xfrm>
            <a:off x="4529138" y="5314950"/>
            <a:ext cx="0" cy="0"/>
          </a:xfrm>
          <a:prstGeom prst="rect">
            <a:avLst/>
          </a:prstGeom>
          <a:noFill/>
        </p:spPr>
        <p:txBody>
          <a:bodyPr wrap="none" lIns="0" tIns="0" rIns="0" bIns="0" rtlCol="0" anchor="t">
            <a:noAutofit/>
          </a:bodyPr>
          <a:lstStyle/>
          <a:p>
            <a:pPr algn="just" rtl="0" fontAlgn="base">
              <a:lnSpc>
                <a:spcPct val="125000"/>
              </a:lnSpc>
              <a:spcBef>
                <a:spcPct val="0"/>
              </a:spcBef>
              <a:spcAft>
                <a:spcPct val="0"/>
              </a:spcAft>
            </a:pPr>
            <a:endParaRPr kumimoji="1" lang="ja-JP" altLang="en-US" sz="1400" kern="1200">
              <a:solidFill>
                <a:srgbClr val="000000"/>
              </a:solidFill>
              <a:latin typeface="ＭＳ Ｐゴシック" panose="020B0600070205080204" pitchFamily="50" charset="-128"/>
              <a:ea typeface="ＭＳ Ｐゴシック" panose="020B0600070205080204" pitchFamily="50" charset="-128"/>
            </a:endParaRPr>
          </a:p>
        </p:txBody>
      </p:sp>
      <p:graphicFrame>
        <p:nvGraphicFramePr>
          <p:cNvPr id="2" name="表 1">
            <a:extLst>
              <a:ext uri="{FF2B5EF4-FFF2-40B4-BE49-F238E27FC236}">
                <a16:creationId xmlns:a16="http://schemas.microsoft.com/office/drawing/2014/main" id="{2E23B466-2281-994A-9321-3961ED532494}"/>
              </a:ext>
            </a:extLst>
          </p:cNvPr>
          <p:cNvGraphicFramePr>
            <a:graphicFrameLocks noGrp="1"/>
          </p:cNvGraphicFramePr>
          <p:nvPr>
            <p:extLst>
              <p:ext uri="{D42A27DB-BD31-4B8C-83A1-F6EECF244321}">
                <p14:modId xmlns:p14="http://schemas.microsoft.com/office/powerpoint/2010/main" val="3071494860"/>
              </p:ext>
            </p:extLst>
          </p:nvPr>
        </p:nvGraphicFramePr>
        <p:xfrm>
          <a:off x="229269" y="1871074"/>
          <a:ext cx="8735219" cy="4399339"/>
        </p:xfrm>
        <a:graphic>
          <a:graphicData uri="http://schemas.openxmlformats.org/drawingml/2006/table">
            <a:tbl>
              <a:tblPr firstRow="1" bandRow="1">
                <a:tableStyleId>{5C22544A-7EE6-4342-B048-85BDC9FD1C3A}</a:tableStyleId>
              </a:tblPr>
              <a:tblGrid>
                <a:gridCol w="2614539">
                  <a:extLst>
                    <a:ext uri="{9D8B030D-6E8A-4147-A177-3AD203B41FA5}">
                      <a16:colId xmlns:a16="http://schemas.microsoft.com/office/drawing/2014/main" val="3505419572"/>
                    </a:ext>
                  </a:extLst>
                </a:gridCol>
                <a:gridCol w="845180">
                  <a:extLst>
                    <a:ext uri="{9D8B030D-6E8A-4147-A177-3AD203B41FA5}">
                      <a16:colId xmlns:a16="http://schemas.microsoft.com/office/drawing/2014/main" val="3738773671"/>
                    </a:ext>
                  </a:extLst>
                </a:gridCol>
                <a:gridCol w="5275500">
                  <a:extLst>
                    <a:ext uri="{9D8B030D-6E8A-4147-A177-3AD203B41FA5}">
                      <a16:colId xmlns:a16="http://schemas.microsoft.com/office/drawing/2014/main" val="21627200"/>
                    </a:ext>
                  </a:extLst>
                </a:gridCol>
              </a:tblGrid>
              <a:tr h="589339">
                <a:tc>
                  <a:txBody>
                    <a:bodyPr/>
                    <a:lstStyle/>
                    <a:p>
                      <a:pPr algn="ctr"/>
                      <a:r>
                        <a:rPr kumimoji="1" lang="ja-JP" altLang="en-US"/>
                        <a:t>待遇の差異</a:t>
                      </a:r>
                    </a:p>
                  </a:txBody>
                  <a:tcPr/>
                </a:tc>
                <a:tc>
                  <a:txBody>
                    <a:bodyPr/>
                    <a:lstStyle/>
                    <a:p>
                      <a:pPr algn="ctr"/>
                      <a:r>
                        <a:rPr kumimoji="1" lang="ja-JP" altLang="en-US"/>
                        <a:t>結論</a:t>
                      </a:r>
                    </a:p>
                  </a:txBody>
                  <a:tcPr/>
                </a:tc>
                <a:tc>
                  <a:txBody>
                    <a:bodyPr/>
                    <a:lstStyle/>
                    <a:p>
                      <a:pPr algn="ctr"/>
                      <a:r>
                        <a:rPr kumimoji="1" lang="ja-JP" altLang="en-US"/>
                        <a:t>理由</a:t>
                      </a:r>
                    </a:p>
                  </a:txBody>
                  <a:tcPr/>
                </a:tc>
                <a:extLst>
                  <a:ext uri="{0D108BD9-81ED-4DB2-BD59-A6C34878D82A}">
                    <a16:rowId xmlns:a16="http://schemas.microsoft.com/office/drawing/2014/main" val="3491215309"/>
                  </a:ext>
                </a:extLst>
              </a:tr>
              <a:tr h="1688667">
                <a:tc>
                  <a:txBody>
                    <a:bodyPr/>
                    <a:lstStyle/>
                    <a:p>
                      <a:pPr algn="ctr"/>
                      <a:r>
                        <a:rPr kumimoji="1" lang="ja-JP" altLang="en-US"/>
                        <a:t>基本給（２７％差）</a:t>
                      </a:r>
                      <a:endParaRPr kumimoji="1" lang="en-US" altLang="ja-JP" dirty="0"/>
                    </a:p>
                    <a:p>
                      <a:pPr algn="ctr"/>
                      <a:endParaRPr kumimoji="1" lang="ja-JP" altLang="en-US"/>
                    </a:p>
                  </a:txBody>
                  <a:tcPr/>
                </a:tc>
                <a:tc>
                  <a:txBody>
                    <a:bodyPr/>
                    <a:lstStyle/>
                    <a:p>
                      <a:pPr algn="ctr"/>
                      <a:r>
                        <a:rPr kumimoji="1" lang="ja-JP" altLang="en-US" sz="1400"/>
                        <a:t>不合理でない</a:t>
                      </a:r>
                    </a:p>
                  </a:txBody>
                  <a:tcPr/>
                </a:tc>
                <a:tc>
                  <a:txBody>
                    <a:bodyPr/>
                    <a:lstStyle/>
                    <a:p>
                      <a:pPr algn="l"/>
                      <a:r>
                        <a:rPr kumimoji="1" lang="ja-JP" altLang="en-US" sz="1400" dirty="0"/>
                        <a:t>・</a:t>
                      </a:r>
                      <a:r>
                        <a:rPr kumimoji="1" lang="ja-JP" altLang="en-US" sz="1400" u="sng" dirty="0"/>
                        <a:t>正社員と定年後再雇用では配置転換の範囲が異なる。定年後再雇用は転勤や職種の変更を予定していない。</a:t>
                      </a:r>
                      <a:endParaRPr kumimoji="1" lang="en-US" altLang="ja-JP" sz="1400" u="sng" dirty="0"/>
                    </a:p>
                    <a:p>
                      <a:pPr algn="l"/>
                      <a:r>
                        <a:rPr kumimoji="1" lang="ja-JP" altLang="en-US" sz="1400" dirty="0"/>
                        <a:t>・雇用保険法が、定年を迎えた者が再就職した場合の賃金額が６１％未満にまで下がることを想定している</a:t>
                      </a:r>
                      <a:endParaRPr kumimoji="1" lang="en-US" altLang="ja-JP" sz="1400" dirty="0"/>
                    </a:p>
                    <a:p>
                      <a:pPr algn="l"/>
                      <a:r>
                        <a:rPr kumimoji="1" lang="ja-JP" altLang="en-US" sz="1400" dirty="0"/>
                        <a:t>・再雇用社員の労働条件について、労働組合との間で十分に労使協議が行われた</a:t>
                      </a:r>
                      <a:endParaRPr kumimoji="1" lang="en-US" altLang="ja-JP" sz="1400" dirty="0"/>
                    </a:p>
                    <a:p>
                      <a:pPr algn="l"/>
                      <a:r>
                        <a:rPr kumimoji="1" lang="ja-JP" altLang="en-US" sz="1400" dirty="0"/>
                        <a:t>・原告は給付金及び企業年金を毎月平均</a:t>
                      </a:r>
                      <a:r>
                        <a:rPr kumimoji="1" lang="en-US" altLang="ja-JP" sz="1400" dirty="0"/>
                        <a:t>15</a:t>
                      </a:r>
                      <a:r>
                        <a:rPr kumimoji="1" lang="ja-JP" altLang="en-US" sz="1400" dirty="0"/>
                        <a:t>万</a:t>
                      </a:r>
                      <a:r>
                        <a:rPr kumimoji="1" lang="en-US" altLang="ja-JP" sz="1400" dirty="0"/>
                        <a:t>3966</a:t>
                      </a:r>
                      <a:r>
                        <a:rPr kumimoji="1" lang="ja-JP" altLang="en-US" sz="1400" dirty="0"/>
                        <a:t>円を受給しており、これと毎月の賃金を合計すると、退職前の基本給額を上回る</a:t>
                      </a:r>
                    </a:p>
                  </a:txBody>
                  <a:tcPr/>
                </a:tc>
                <a:extLst>
                  <a:ext uri="{0D108BD9-81ED-4DB2-BD59-A6C34878D82A}">
                    <a16:rowId xmlns:a16="http://schemas.microsoft.com/office/drawing/2014/main" val="3982901780"/>
                  </a:ext>
                </a:extLst>
              </a:tr>
              <a:tr h="966044">
                <a:tc>
                  <a:txBody>
                    <a:bodyPr/>
                    <a:lstStyle/>
                    <a:p>
                      <a:pPr algn="ctr"/>
                      <a:r>
                        <a:rPr kumimoji="1" lang="ja-JP" altLang="en-US"/>
                        <a:t>賞与の有無</a:t>
                      </a:r>
                    </a:p>
                  </a:txBody>
                  <a:tcPr/>
                </a:tc>
                <a:tc>
                  <a:txBody>
                    <a:bodyPr/>
                    <a:lstStyle/>
                    <a:p>
                      <a:pPr algn="ctr"/>
                      <a:r>
                        <a:rPr kumimoji="1" lang="ja-JP" altLang="en-US" sz="1400"/>
                        <a:t>不合理でない</a:t>
                      </a:r>
                    </a:p>
                  </a:txBody>
                  <a:tcPr/>
                </a:tc>
                <a:tc>
                  <a:txBody>
                    <a:bodyPr/>
                    <a:lstStyle/>
                    <a:p>
                      <a:pPr algn="l"/>
                      <a:r>
                        <a:rPr kumimoji="1" lang="ja-JP" altLang="en-US" sz="1400" dirty="0"/>
                        <a:t>・賞与の趣旨は、労務の対価、功労報奨、生活費の補助及び労働者の意欲向上等様々なものを含む</a:t>
                      </a:r>
                      <a:endParaRPr kumimoji="1" lang="en-US" altLang="ja-JP" sz="1400" dirty="0"/>
                    </a:p>
                    <a:p>
                      <a:pPr algn="l"/>
                      <a:r>
                        <a:rPr kumimoji="1" lang="ja-JP" altLang="en-US" sz="1400" dirty="0"/>
                        <a:t>・労使協議を経ている</a:t>
                      </a:r>
                      <a:endParaRPr kumimoji="1" lang="en-US" altLang="ja-JP" sz="1400" dirty="0"/>
                    </a:p>
                    <a:p>
                      <a:pPr algn="l"/>
                      <a:r>
                        <a:rPr kumimoji="1" lang="ja-JP" altLang="en-US" sz="1400" dirty="0"/>
                        <a:t>・定年退職する際、原告は退職金として</a:t>
                      </a:r>
                      <a:r>
                        <a:rPr kumimoji="1" lang="en-US" altLang="ja-JP" sz="1400" dirty="0"/>
                        <a:t>2138</a:t>
                      </a:r>
                      <a:r>
                        <a:rPr kumimoji="1" lang="ja-JP" altLang="en-US" sz="1400" dirty="0"/>
                        <a:t>万</a:t>
                      </a:r>
                      <a:r>
                        <a:rPr kumimoji="1" lang="en-US" altLang="ja-JP" sz="1400" dirty="0"/>
                        <a:t>5804</a:t>
                      </a:r>
                      <a:r>
                        <a:rPr kumimoji="1" lang="ja-JP" altLang="en-US" sz="1400" dirty="0"/>
                        <a:t>円の支給を受けている</a:t>
                      </a:r>
                      <a:endParaRPr kumimoji="1" lang="en-US" altLang="ja-JP" sz="1400" dirty="0"/>
                    </a:p>
                    <a:p>
                      <a:pPr algn="l"/>
                      <a:r>
                        <a:rPr kumimoji="1" lang="ja-JP" altLang="en-US" sz="1400" dirty="0"/>
                        <a:t>・再雇用後の給付金・企業年金を合わせた年収は５００万円程度を想定しているものであり、再雇用社員の収入の安定に対する配慮は相応に行われている</a:t>
                      </a:r>
                    </a:p>
                  </a:txBody>
                  <a:tcPr/>
                </a:tc>
                <a:extLst>
                  <a:ext uri="{0D108BD9-81ED-4DB2-BD59-A6C34878D82A}">
                    <a16:rowId xmlns:a16="http://schemas.microsoft.com/office/drawing/2014/main" val="4206392675"/>
                  </a:ext>
                </a:extLst>
              </a:tr>
            </a:tbl>
          </a:graphicData>
        </a:graphic>
      </p:graphicFrame>
    </p:spTree>
    <p:extLst>
      <p:ext uri="{BB962C8B-B14F-4D97-AF65-F5344CB8AC3E}">
        <p14:creationId xmlns:p14="http://schemas.microsoft.com/office/powerpoint/2010/main" val="28422427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a:extLst>
              <a:ext uri="{FF2B5EF4-FFF2-40B4-BE49-F238E27FC236}">
                <a16:creationId xmlns:a16="http://schemas.microsoft.com/office/drawing/2014/main" id="{D3D1EFA4-FB5A-6B43-9B60-40090E22EF3F}"/>
              </a:ext>
            </a:extLst>
          </p:cNvPr>
          <p:cNvSpPr>
            <a:spLocks noGrp="1"/>
          </p:cNvSpPr>
          <p:nvPr>
            <p:ph type="title"/>
          </p:nvPr>
        </p:nvSpPr>
        <p:spPr>
          <a:xfrm>
            <a:off x="452363" y="576263"/>
            <a:ext cx="8126413" cy="390525"/>
          </a:xfrm>
        </p:spPr>
        <p:txBody>
          <a:bodyPr anchor="ctr"/>
          <a:lstStyle/>
          <a:p>
            <a:pPr defTabSz="1042988" eaLnBrk="1" hangingPunct="1"/>
            <a:r>
              <a:rPr lang="ja-JP" altLang="en-US" sz="2400" dirty="0">
                <a:solidFill>
                  <a:schemeClr val="tx1"/>
                </a:solidFill>
                <a:latin typeface="ＭＳ Ｐゴシック" panose="020B0600070205080204" pitchFamily="34" charset="-128"/>
                <a:ea typeface="ＭＳ Ｐゴシック" panose="020B0600070205080204" pitchFamily="34" charset="-128"/>
              </a:rPr>
              <a:t>各種裁判例から見た重要視される要素</a:t>
            </a:r>
            <a:br>
              <a:rPr lang="ja-JP" altLang="en-US" sz="2400" dirty="0">
                <a:solidFill>
                  <a:schemeClr val="tx1"/>
                </a:solidFill>
                <a:latin typeface="ＭＳ Ｐゴシック" panose="020B0600070205080204" pitchFamily="34" charset="-128"/>
                <a:ea typeface="ＭＳ Ｐゴシック" panose="020B0600070205080204" pitchFamily="34" charset="-128"/>
              </a:rPr>
            </a:br>
            <a:endParaRPr lang="ja-JP" altLang="en-US" sz="2400" dirty="0">
              <a:solidFill>
                <a:schemeClr val="tx1"/>
              </a:solidFill>
              <a:latin typeface="ＭＳ Ｐゴシック" panose="020B0600070205080204" pitchFamily="34" charset="-128"/>
              <a:ea typeface="ＭＳ Ｐゴシック" panose="020B0600070205080204" pitchFamily="34" charset="-128"/>
            </a:endParaRPr>
          </a:p>
        </p:txBody>
      </p:sp>
      <p:graphicFrame>
        <p:nvGraphicFramePr>
          <p:cNvPr id="3" name="コンテンツ プレースホルダー 2">
            <a:extLst>
              <a:ext uri="{FF2B5EF4-FFF2-40B4-BE49-F238E27FC236}">
                <a16:creationId xmlns:a16="http://schemas.microsoft.com/office/drawing/2014/main" id="{44E81134-7AED-784D-A96A-12B512A6C680}"/>
              </a:ext>
            </a:extLst>
          </p:cNvPr>
          <p:cNvGraphicFramePr>
            <a:graphicFrameLocks noGrp="1"/>
          </p:cNvGraphicFramePr>
          <p:nvPr>
            <p:ph idx="1"/>
            <p:extLst>
              <p:ext uri="{D42A27DB-BD31-4B8C-83A1-F6EECF244321}">
                <p14:modId xmlns:p14="http://schemas.microsoft.com/office/powerpoint/2010/main" val="1514303943"/>
              </p:ext>
            </p:extLst>
          </p:nvPr>
        </p:nvGraphicFramePr>
        <p:xfrm>
          <a:off x="249237" y="1033562"/>
          <a:ext cx="8570913" cy="56609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292" name="スライド番号プレースホルダー 3">
            <a:extLst>
              <a:ext uri="{FF2B5EF4-FFF2-40B4-BE49-F238E27FC236}">
                <a16:creationId xmlns:a16="http://schemas.microsoft.com/office/drawing/2014/main" id="{C9F864DF-65C3-A84F-BD08-33C4E881435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nchorCtr="0" compatLnSpc="1">
            <a:prstTxWarp prst="textNoShape">
              <a:avLst/>
            </a:prstTxWarp>
          </a:bodyPr>
          <a:lstStyle>
            <a:lvl1pPr defTabSz="890588">
              <a:spcBef>
                <a:spcPct val="20000"/>
              </a:spcBef>
              <a:defRPr kumimoji="1" sz="1700">
                <a:solidFill>
                  <a:srgbClr val="000000"/>
                </a:solidFill>
                <a:latin typeface="メイリオ" panose="020B0604030504040204" pitchFamily="34" charset="-128"/>
                <a:ea typeface="メイリオ" panose="020B0604030504040204" pitchFamily="34" charset="-128"/>
              </a:defRPr>
            </a:lvl1pPr>
            <a:lvl2pPr marL="742950" indent="-285750" defTabSz="890588">
              <a:spcBef>
                <a:spcPct val="20000"/>
              </a:spcBef>
              <a:defRPr kumimoji="1" sz="1600">
                <a:solidFill>
                  <a:srgbClr val="000000"/>
                </a:solidFill>
                <a:latin typeface="メイリオ" panose="020B0604030504040204" pitchFamily="34" charset="-128"/>
                <a:ea typeface="メイリオ" panose="020B0604030504040204" pitchFamily="34" charset="-128"/>
              </a:defRPr>
            </a:lvl2pPr>
            <a:lvl3pPr marL="1143000" indent="-228600" defTabSz="890588">
              <a:spcBef>
                <a:spcPct val="20000"/>
              </a:spcBef>
              <a:defRPr kumimoji="1" sz="1400">
                <a:solidFill>
                  <a:srgbClr val="000000"/>
                </a:solidFill>
                <a:latin typeface="メイリオ" panose="020B0604030504040204" pitchFamily="34" charset="-128"/>
                <a:ea typeface="メイリオ" panose="020B0604030504040204" pitchFamily="34" charset="-128"/>
              </a:defRPr>
            </a:lvl3pPr>
            <a:lvl4pPr marL="1600200" indent="-228600" defTabSz="890588">
              <a:spcBef>
                <a:spcPct val="20000"/>
              </a:spcBef>
              <a:defRPr kumimoji="1" sz="1200">
                <a:solidFill>
                  <a:srgbClr val="000000"/>
                </a:solidFill>
                <a:latin typeface="メイリオ" panose="020B0604030504040204" pitchFamily="34" charset="-128"/>
                <a:ea typeface="メイリオ" panose="020B0604030504040204" pitchFamily="34" charset="-128"/>
              </a:defRPr>
            </a:lvl4pPr>
            <a:lvl5pPr marL="2057400" indent="-228600" defTabSz="890588">
              <a:spcBef>
                <a:spcPct val="20000"/>
              </a:spcBef>
              <a:defRPr kumimoji="1" sz="1200">
                <a:solidFill>
                  <a:srgbClr val="000000"/>
                </a:solidFill>
                <a:latin typeface="メイリオ" panose="020B0604030504040204" pitchFamily="34" charset="-128"/>
                <a:ea typeface="メイリオ" panose="020B0604030504040204" pitchFamily="34" charset="-128"/>
              </a:defRPr>
            </a:lvl5pPr>
            <a:lvl6pPr marL="25146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6pPr>
            <a:lvl7pPr marL="29718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7pPr>
            <a:lvl8pPr marL="34290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8pPr>
            <a:lvl9pPr marL="38862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9pPr>
          </a:lstStyle>
          <a:p>
            <a:pPr fontAlgn="base">
              <a:spcBef>
                <a:spcPct val="0"/>
              </a:spcBef>
              <a:spcAft>
                <a:spcPct val="0"/>
              </a:spcAft>
            </a:pPr>
            <a:fld id="{22C80B97-FB86-5A45-9AE7-D47967106AD5}" type="slidenum">
              <a:rPr lang="ja-JP" altLang="en-US" sz="1200" smtClean="0">
                <a:latin typeface="Arial" panose="020B0604020202020204" pitchFamily="34" charset="0"/>
                <a:ea typeface="ＭＳ Ｐゴシック" panose="020B0600070205080204" pitchFamily="34" charset="-128"/>
              </a:rPr>
              <a:pPr fontAlgn="base">
                <a:spcBef>
                  <a:spcPct val="0"/>
                </a:spcBef>
                <a:spcAft>
                  <a:spcPct val="0"/>
                </a:spcAft>
              </a:pPr>
              <a:t>20</a:t>
            </a:fld>
            <a:endParaRPr lang="ja-JP" altLang="en-US" sz="1200">
              <a:latin typeface="Arial" panose="020B0604020202020204" pitchFamily="34" charset="0"/>
              <a:ea typeface="ＭＳ Ｐゴシック" panose="020B0600070205080204" pitchFamily="34" charset="-128"/>
            </a:endParaRPr>
          </a:p>
        </p:txBody>
      </p:sp>
      <p:sp>
        <p:nvSpPr>
          <p:cNvPr id="4" name="正方形/長方形 3">
            <a:extLst>
              <a:ext uri="{FF2B5EF4-FFF2-40B4-BE49-F238E27FC236}">
                <a16:creationId xmlns:a16="http://schemas.microsoft.com/office/drawing/2014/main" id="{76AEDED5-4714-5D44-B685-F335E52FD497}"/>
              </a:ext>
            </a:extLst>
          </p:cNvPr>
          <p:cNvSpPr/>
          <p:nvPr/>
        </p:nvSpPr>
        <p:spPr>
          <a:xfrm>
            <a:off x="595313" y="1412875"/>
            <a:ext cx="7634287" cy="1871663"/>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endParaRPr lang="ja-JP" altLang="en-US" sz="1400">
              <a:solidFill>
                <a:schemeClr val="tx1"/>
              </a:solidFill>
              <a:latin typeface="HGPｺﾞｼｯｸM" panose="020B0600000000000000" pitchFamily="50" charset="-128"/>
              <a:ea typeface="HGPｺﾞｼｯｸM" panose="020B0600000000000000" pitchFamily="50" charset="-128"/>
            </a:endParaRPr>
          </a:p>
        </p:txBody>
      </p:sp>
      <p:sp>
        <p:nvSpPr>
          <p:cNvPr id="5" name="テキスト ボックス 4">
            <a:extLst>
              <a:ext uri="{FF2B5EF4-FFF2-40B4-BE49-F238E27FC236}">
                <a16:creationId xmlns:a16="http://schemas.microsoft.com/office/drawing/2014/main" id="{24913388-EA80-7945-9E4E-7A452DAA08C9}"/>
              </a:ext>
            </a:extLst>
          </p:cNvPr>
          <p:cNvSpPr txBox="1"/>
          <p:nvPr/>
        </p:nvSpPr>
        <p:spPr>
          <a:xfrm>
            <a:off x="4529138" y="5314950"/>
            <a:ext cx="0" cy="0"/>
          </a:xfrm>
          <a:prstGeom prst="rect">
            <a:avLst/>
          </a:prstGeom>
          <a:noFill/>
        </p:spPr>
        <p:txBody>
          <a:bodyPr wrap="none" lIns="0" tIns="0" rIns="0" bIns="0" rtlCol="0" anchor="t">
            <a:noAutofit/>
          </a:bodyPr>
          <a:lstStyle/>
          <a:p>
            <a:pPr algn="just" rtl="0" fontAlgn="base">
              <a:lnSpc>
                <a:spcPct val="125000"/>
              </a:lnSpc>
              <a:spcBef>
                <a:spcPct val="0"/>
              </a:spcBef>
              <a:spcAft>
                <a:spcPct val="0"/>
              </a:spcAft>
            </a:pPr>
            <a:endParaRPr kumimoji="1" lang="ja-JP" altLang="en-US" sz="1400" kern="1200">
              <a:solidFill>
                <a:srgbClr val="00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8558022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020F79-2DC0-4A07-A62A-F3249811096F}"/>
              </a:ext>
            </a:extLst>
          </p:cNvPr>
          <p:cNvSpPr>
            <a:spLocks noGrp="1"/>
          </p:cNvSpPr>
          <p:nvPr>
            <p:ph type="title"/>
          </p:nvPr>
        </p:nvSpPr>
        <p:spPr/>
        <p:txBody>
          <a:bodyPr/>
          <a:lstStyle/>
          <a:p>
            <a:r>
              <a:rPr kumimoji="1" lang="ja-JP" altLang="en-US" dirty="0">
                <a:solidFill>
                  <a:schemeClr val="tx1"/>
                </a:solidFill>
              </a:rPr>
              <a:t>会社が留意するべき点</a:t>
            </a:r>
          </a:p>
        </p:txBody>
      </p:sp>
      <p:sp>
        <p:nvSpPr>
          <p:cNvPr id="3" name="スライド番号プレースホルダー 2">
            <a:extLst>
              <a:ext uri="{FF2B5EF4-FFF2-40B4-BE49-F238E27FC236}">
                <a16:creationId xmlns:a16="http://schemas.microsoft.com/office/drawing/2014/main" id="{8B9984BF-54E4-41F2-9E6D-56112AF9F36F}"/>
              </a:ext>
            </a:extLst>
          </p:cNvPr>
          <p:cNvSpPr>
            <a:spLocks noGrp="1"/>
          </p:cNvSpPr>
          <p:nvPr>
            <p:ph type="sldNum" sz="quarter" idx="10"/>
          </p:nvPr>
        </p:nvSpPr>
        <p:spPr/>
        <p:txBody>
          <a:bodyPr/>
          <a:lstStyle/>
          <a:p>
            <a:pPr>
              <a:defRPr/>
            </a:pPr>
            <a:fld id="{B84785F3-7C42-4B5E-B8E2-247AE74F0D51}" type="slidenum">
              <a:rPr lang="ja-JP" altLang="en-US" smtClean="0"/>
              <a:pPr>
                <a:defRPr/>
              </a:pPr>
              <a:t>21</a:t>
            </a:fld>
            <a:endParaRPr lang="ja-JP" altLang="en-US" dirty="0">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30F61D36-D5D1-400F-8B72-F80F7F3FB47A}"/>
              </a:ext>
            </a:extLst>
          </p:cNvPr>
          <p:cNvSpPr txBox="1"/>
          <p:nvPr/>
        </p:nvSpPr>
        <p:spPr>
          <a:xfrm>
            <a:off x="508000" y="1268760"/>
            <a:ext cx="8043863" cy="4824536"/>
          </a:xfrm>
          <a:prstGeom prst="rect">
            <a:avLst/>
          </a:prstGeom>
          <a:noFill/>
        </p:spPr>
        <p:txBody>
          <a:bodyPr wrap="square" lIns="0" tIns="0" rIns="0" bIns="0" rtlCol="0" anchor="t">
            <a:noAutofit/>
          </a:bodyPr>
          <a:lstStyle/>
          <a:p>
            <a:pPr marL="342900" indent="-342900" algn="just" rtl="0" eaLnBrk="1" fontAlgn="base" hangingPunct="1">
              <a:lnSpc>
                <a:spcPct val="125000"/>
              </a:lnSpc>
              <a:spcBef>
                <a:spcPct val="0"/>
              </a:spcBef>
              <a:spcAft>
                <a:spcPct val="0"/>
              </a:spcAft>
              <a:buFont typeface="Wingdings" panose="05000000000000000000" pitchFamily="2" charset="2"/>
              <a:buChar char="l"/>
            </a:pPr>
            <a:r>
              <a:rPr kumimoji="1" lang="ja-JP" altLang="en-US" sz="2400" kern="1200" dirty="0">
                <a:solidFill>
                  <a:srgbClr val="000000"/>
                </a:solidFill>
                <a:latin typeface="+mn-ea"/>
                <a:ea typeface="+mn-ea"/>
              </a:rPr>
              <a:t>定年後再雇用に関する就業規則において転勤が無い事や職種の変更が無い事を明記する方がより職務の内容と範囲、配置の変更の範囲が異なると認定されやすい。</a:t>
            </a:r>
            <a:endParaRPr kumimoji="1" lang="en-US" altLang="ja-JP" sz="2400" kern="1200" dirty="0">
              <a:solidFill>
                <a:srgbClr val="000000"/>
              </a:solidFill>
              <a:latin typeface="+mn-ea"/>
              <a:ea typeface="+mn-ea"/>
            </a:endParaRPr>
          </a:p>
          <a:p>
            <a:pPr marL="342900" indent="-342900" algn="just" eaLnBrk="1" hangingPunct="1">
              <a:lnSpc>
                <a:spcPct val="125000"/>
              </a:lnSpc>
              <a:buFont typeface="Wingdings" panose="05000000000000000000" pitchFamily="2" charset="2"/>
              <a:buChar char="l"/>
            </a:pPr>
            <a:r>
              <a:rPr kumimoji="1" lang="ja-JP" altLang="en-US" sz="2400" kern="1200" dirty="0">
                <a:solidFill>
                  <a:srgbClr val="000000"/>
                </a:solidFill>
                <a:latin typeface="+mn-ea"/>
                <a:ea typeface="+mn-ea"/>
              </a:rPr>
              <a:t>仕事の内容が定年前と後でほとんど異ならないとしても、クレーム対応をさせない、ノルマを課さない、ノルマがあってもノルマ不達成でも賃金を下げないなどの工夫を少しでも行うと職務の内容と範囲、配置の変更の範囲が異なると認定されやすいのではないか。今後問題になり得るパート有期法</a:t>
            </a:r>
            <a:r>
              <a:rPr kumimoji="1" lang="en-US" altLang="ja-JP" sz="2400" kern="1200" dirty="0">
                <a:solidFill>
                  <a:srgbClr val="000000"/>
                </a:solidFill>
                <a:latin typeface="+mn-ea"/>
                <a:ea typeface="+mn-ea"/>
              </a:rPr>
              <a:t>9</a:t>
            </a:r>
            <a:r>
              <a:rPr kumimoji="1" lang="ja-JP" altLang="en-US" sz="2400" kern="1200" dirty="0">
                <a:solidFill>
                  <a:srgbClr val="000000"/>
                </a:solidFill>
                <a:latin typeface="+mn-ea"/>
                <a:ea typeface="+mn-ea"/>
              </a:rPr>
              <a:t>条対策にもなるのではないか。</a:t>
            </a:r>
            <a:endParaRPr kumimoji="1" lang="en-US" altLang="ja-JP" sz="2400" kern="1200" dirty="0">
              <a:solidFill>
                <a:srgbClr val="000000"/>
              </a:solidFill>
              <a:latin typeface="+mn-ea"/>
              <a:ea typeface="+mn-ea"/>
            </a:endParaRPr>
          </a:p>
          <a:p>
            <a:pPr algn="just" eaLnBrk="1" hangingPunct="1">
              <a:lnSpc>
                <a:spcPct val="125000"/>
              </a:lnSpc>
            </a:pPr>
            <a:endParaRPr kumimoji="1" lang="en-US" altLang="ja-JP" sz="2400" kern="1200" dirty="0">
              <a:solidFill>
                <a:srgbClr val="000000"/>
              </a:solidFill>
              <a:latin typeface="+mn-ea"/>
              <a:ea typeface="+mn-ea"/>
            </a:endParaRPr>
          </a:p>
        </p:txBody>
      </p:sp>
    </p:spTree>
    <p:extLst>
      <p:ext uri="{BB962C8B-B14F-4D97-AF65-F5344CB8AC3E}">
        <p14:creationId xmlns:p14="http://schemas.microsoft.com/office/powerpoint/2010/main" val="641579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a:extLst>
              <a:ext uri="{FF2B5EF4-FFF2-40B4-BE49-F238E27FC236}">
                <a16:creationId xmlns:a16="http://schemas.microsoft.com/office/drawing/2014/main" id="{D3D1EFA4-FB5A-6B43-9B60-40090E22EF3F}"/>
              </a:ext>
            </a:extLst>
          </p:cNvPr>
          <p:cNvSpPr>
            <a:spLocks noGrp="1"/>
          </p:cNvSpPr>
          <p:nvPr>
            <p:ph type="title"/>
          </p:nvPr>
        </p:nvSpPr>
        <p:spPr>
          <a:xfrm>
            <a:off x="452363" y="576263"/>
            <a:ext cx="8126413" cy="390525"/>
          </a:xfrm>
        </p:spPr>
        <p:txBody>
          <a:bodyPr anchor="ctr"/>
          <a:lstStyle/>
          <a:p>
            <a:pPr defTabSz="1042988" eaLnBrk="1" hangingPunct="1"/>
            <a:r>
              <a:rPr lang="ja-JP" altLang="en-US" sz="2400" dirty="0">
                <a:solidFill>
                  <a:srgbClr val="376092"/>
                </a:solidFill>
                <a:latin typeface="ＭＳ Ｐゴシック" panose="020B0600070205080204" pitchFamily="34" charset="-128"/>
                <a:ea typeface="ＭＳ Ｐゴシック" panose="020B0600070205080204" pitchFamily="34" charset="-128"/>
              </a:rPr>
              <a:t>長澤運輸事件</a:t>
            </a:r>
            <a:br>
              <a:rPr lang="ja-JP" altLang="en-US" sz="2400" dirty="0">
                <a:solidFill>
                  <a:srgbClr val="376092"/>
                </a:solidFill>
                <a:latin typeface="ＭＳ Ｐゴシック" panose="020B0600070205080204" pitchFamily="34" charset="-128"/>
                <a:ea typeface="ＭＳ Ｐゴシック" panose="020B0600070205080204" pitchFamily="34" charset="-128"/>
              </a:rPr>
            </a:br>
            <a:endParaRPr lang="ja-JP" altLang="en-US" sz="2400" dirty="0">
              <a:solidFill>
                <a:srgbClr val="376092"/>
              </a:solidFill>
              <a:latin typeface="ＭＳ Ｐゴシック" panose="020B0600070205080204" pitchFamily="34" charset="-128"/>
              <a:ea typeface="ＭＳ Ｐゴシック" panose="020B0600070205080204" pitchFamily="34" charset="-128"/>
            </a:endParaRPr>
          </a:p>
        </p:txBody>
      </p:sp>
      <p:sp>
        <p:nvSpPr>
          <p:cNvPr id="12291" name="コンテンツ プレースホルダー 2">
            <a:extLst>
              <a:ext uri="{FF2B5EF4-FFF2-40B4-BE49-F238E27FC236}">
                <a16:creationId xmlns:a16="http://schemas.microsoft.com/office/drawing/2014/main" id="{3B85FC4A-1DF1-3347-A002-8F7D1ADBA916}"/>
              </a:ext>
            </a:extLst>
          </p:cNvPr>
          <p:cNvSpPr>
            <a:spLocks noGrp="1"/>
          </p:cNvSpPr>
          <p:nvPr>
            <p:ph idx="1"/>
          </p:nvPr>
        </p:nvSpPr>
        <p:spPr>
          <a:xfrm>
            <a:off x="229269" y="1015161"/>
            <a:ext cx="8570913" cy="1405727"/>
          </a:xfrm>
        </p:spPr>
        <p:txBody>
          <a:bodyPr/>
          <a:lstStyle/>
          <a:p>
            <a:r>
              <a:rPr lang="ja-JP" altLang="en-US" sz="2400" b="1" dirty="0">
                <a:latin typeface="メイリオ" panose="020B0604030504040204" pitchFamily="34" charset="-128"/>
                <a:ea typeface="メイリオ" panose="020B0604030504040204" pitchFamily="34" charset="-128"/>
              </a:rPr>
              <a:t>＜</a:t>
            </a:r>
            <a:r>
              <a:rPr lang="ja-JP" altLang="en-US" sz="2400" b="1" dirty="0"/>
              <a:t>長澤運輸事件</a:t>
            </a:r>
            <a:r>
              <a:rPr lang="en-US" altLang="ja-JP" sz="2400" b="1" dirty="0"/>
              <a:t> </a:t>
            </a:r>
            <a:r>
              <a:rPr lang="ja-JP" altLang="en-US" sz="2400" b="1" dirty="0"/>
              <a:t>最判・</a:t>
            </a:r>
            <a:r>
              <a:rPr lang="en-US" altLang="ja-JP" sz="2400" b="1" dirty="0"/>
              <a:t>H30.6.1</a:t>
            </a:r>
            <a:r>
              <a:rPr lang="ja-JP" altLang="en-US" sz="2400" b="1" dirty="0"/>
              <a:t>＞</a:t>
            </a:r>
          </a:p>
          <a:p>
            <a:pPr eaLnBrk="1"/>
            <a:r>
              <a:rPr lang="ja-JP" altLang="en-US" sz="2400" dirty="0">
                <a:latin typeface="メイリオ" panose="020B0604030504040204" pitchFamily="34" charset="-128"/>
                <a:ea typeface="メイリオ" panose="020B0604030504040204" pitchFamily="34" charset="-128"/>
              </a:rPr>
              <a:t>　正社員と嘱託乗務員（定年後再雇用運転手）の待遇相違</a:t>
            </a:r>
            <a:endParaRPr sz="2400" dirty="0">
              <a:latin typeface="メイリオ" panose="020B0604030504040204" pitchFamily="34" charset="-128"/>
              <a:ea typeface="メイリオ" panose="020B0604030504040204" pitchFamily="34" charset="-128"/>
            </a:endParaRPr>
          </a:p>
        </p:txBody>
      </p:sp>
      <p:sp>
        <p:nvSpPr>
          <p:cNvPr id="12292" name="スライド番号プレースホルダー 3">
            <a:extLst>
              <a:ext uri="{FF2B5EF4-FFF2-40B4-BE49-F238E27FC236}">
                <a16:creationId xmlns:a16="http://schemas.microsoft.com/office/drawing/2014/main" id="{C9F864DF-65C3-A84F-BD08-33C4E881435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nchorCtr="0" compatLnSpc="1">
            <a:prstTxWarp prst="textNoShape">
              <a:avLst/>
            </a:prstTxWarp>
          </a:bodyPr>
          <a:lstStyle>
            <a:lvl1pPr defTabSz="890588">
              <a:spcBef>
                <a:spcPct val="20000"/>
              </a:spcBef>
              <a:defRPr kumimoji="1" sz="1700">
                <a:solidFill>
                  <a:srgbClr val="000000"/>
                </a:solidFill>
                <a:latin typeface="メイリオ" panose="020B0604030504040204" pitchFamily="34" charset="-128"/>
                <a:ea typeface="メイリオ" panose="020B0604030504040204" pitchFamily="34" charset="-128"/>
              </a:defRPr>
            </a:lvl1pPr>
            <a:lvl2pPr marL="742950" indent="-285750" defTabSz="890588">
              <a:spcBef>
                <a:spcPct val="20000"/>
              </a:spcBef>
              <a:defRPr kumimoji="1" sz="1600">
                <a:solidFill>
                  <a:srgbClr val="000000"/>
                </a:solidFill>
                <a:latin typeface="メイリオ" panose="020B0604030504040204" pitchFamily="34" charset="-128"/>
                <a:ea typeface="メイリオ" panose="020B0604030504040204" pitchFamily="34" charset="-128"/>
              </a:defRPr>
            </a:lvl2pPr>
            <a:lvl3pPr marL="1143000" indent="-228600" defTabSz="890588">
              <a:spcBef>
                <a:spcPct val="20000"/>
              </a:spcBef>
              <a:defRPr kumimoji="1" sz="1400">
                <a:solidFill>
                  <a:srgbClr val="000000"/>
                </a:solidFill>
                <a:latin typeface="メイリオ" panose="020B0604030504040204" pitchFamily="34" charset="-128"/>
                <a:ea typeface="メイリオ" panose="020B0604030504040204" pitchFamily="34" charset="-128"/>
              </a:defRPr>
            </a:lvl3pPr>
            <a:lvl4pPr marL="1600200" indent="-228600" defTabSz="890588">
              <a:spcBef>
                <a:spcPct val="20000"/>
              </a:spcBef>
              <a:defRPr kumimoji="1" sz="1200">
                <a:solidFill>
                  <a:srgbClr val="000000"/>
                </a:solidFill>
                <a:latin typeface="メイリオ" panose="020B0604030504040204" pitchFamily="34" charset="-128"/>
                <a:ea typeface="メイリオ" panose="020B0604030504040204" pitchFamily="34" charset="-128"/>
              </a:defRPr>
            </a:lvl4pPr>
            <a:lvl5pPr marL="2057400" indent="-228600" defTabSz="890588">
              <a:spcBef>
                <a:spcPct val="20000"/>
              </a:spcBef>
              <a:defRPr kumimoji="1" sz="1200">
                <a:solidFill>
                  <a:srgbClr val="000000"/>
                </a:solidFill>
                <a:latin typeface="メイリオ" panose="020B0604030504040204" pitchFamily="34" charset="-128"/>
                <a:ea typeface="メイリオ" panose="020B0604030504040204" pitchFamily="34" charset="-128"/>
              </a:defRPr>
            </a:lvl5pPr>
            <a:lvl6pPr marL="25146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6pPr>
            <a:lvl7pPr marL="29718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7pPr>
            <a:lvl8pPr marL="34290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8pPr>
            <a:lvl9pPr marL="3886200" indent="-228600" defTabSz="890588" eaLnBrk="0" fontAlgn="base" hangingPunct="0">
              <a:spcBef>
                <a:spcPct val="20000"/>
              </a:spcBef>
              <a:spcAft>
                <a:spcPct val="0"/>
              </a:spcAft>
              <a:defRPr kumimoji="1" sz="1200">
                <a:solidFill>
                  <a:srgbClr val="000000"/>
                </a:solidFill>
                <a:latin typeface="メイリオ" panose="020B0604030504040204" pitchFamily="34" charset="-128"/>
                <a:ea typeface="メイリオ" panose="020B0604030504040204" pitchFamily="34" charset="-128"/>
              </a:defRPr>
            </a:lvl9pPr>
          </a:lstStyle>
          <a:p>
            <a:pPr fontAlgn="base">
              <a:spcBef>
                <a:spcPct val="0"/>
              </a:spcBef>
              <a:spcAft>
                <a:spcPct val="0"/>
              </a:spcAft>
            </a:pPr>
            <a:fld id="{22C80B97-FB86-5A45-9AE7-D47967106AD5}" type="slidenum">
              <a:rPr lang="ja-JP" altLang="en-US" sz="1200" smtClean="0">
                <a:latin typeface="Arial" panose="020B0604020202020204" pitchFamily="34" charset="0"/>
                <a:ea typeface="ＭＳ Ｐゴシック" panose="020B0600070205080204" pitchFamily="34" charset="-128"/>
              </a:rPr>
              <a:pPr fontAlgn="base">
                <a:spcBef>
                  <a:spcPct val="0"/>
                </a:spcBef>
                <a:spcAft>
                  <a:spcPct val="0"/>
                </a:spcAft>
              </a:pPr>
              <a:t>2</a:t>
            </a:fld>
            <a:endParaRPr lang="ja-JP" altLang="en-US" sz="1200">
              <a:latin typeface="Arial" panose="020B0604020202020204" pitchFamily="34" charset="0"/>
              <a:ea typeface="ＭＳ Ｐゴシック" panose="020B0600070205080204" pitchFamily="34" charset="-128"/>
            </a:endParaRPr>
          </a:p>
        </p:txBody>
      </p:sp>
      <p:sp>
        <p:nvSpPr>
          <p:cNvPr id="4" name="正方形/長方形 3">
            <a:extLst>
              <a:ext uri="{FF2B5EF4-FFF2-40B4-BE49-F238E27FC236}">
                <a16:creationId xmlns:a16="http://schemas.microsoft.com/office/drawing/2014/main" id="{76AEDED5-4714-5D44-B685-F335E52FD497}"/>
              </a:ext>
            </a:extLst>
          </p:cNvPr>
          <p:cNvSpPr/>
          <p:nvPr/>
        </p:nvSpPr>
        <p:spPr>
          <a:xfrm>
            <a:off x="595313" y="1412875"/>
            <a:ext cx="7634287" cy="1871663"/>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endParaRPr lang="ja-JP" altLang="en-US" sz="1400">
              <a:solidFill>
                <a:schemeClr val="tx1"/>
              </a:solidFill>
              <a:latin typeface="HGPｺﾞｼｯｸM" panose="020B0600000000000000" pitchFamily="50" charset="-128"/>
              <a:ea typeface="HGPｺﾞｼｯｸM" panose="020B0600000000000000" pitchFamily="50" charset="-128"/>
            </a:endParaRPr>
          </a:p>
        </p:txBody>
      </p:sp>
      <p:sp>
        <p:nvSpPr>
          <p:cNvPr id="5" name="テキスト ボックス 4">
            <a:extLst>
              <a:ext uri="{FF2B5EF4-FFF2-40B4-BE49-F238E27FC236}">
                <a16:creationId xmlns:a16="http://schemas.microsoft.com/office/drawing/2014/main" id="{24913388-EA80-7945-9E4E-7A452DAA08C9}"/>
              </a:ext>
            </a:extLst>
          </p:cNvPr>
          <p:cNvSpPr txBox="1"/>
          <p:nvPr/>
        </p:nvSpPr>
        <p:spPr>
          <a:xfrm>
            <a:off x="4529138" y="5314950"/>
            <a:ext cx="0" cy="0"/>
          </a:xfrm>
          <a:prstGeom prst="rect">
            <a:avLst/>
          </a:prstGeom>
          <a:noFill/>
        </p:spPr>
        <p:txBody>
          <a:bodyPr wrap="none" lIns="0" tIns="0" rIns="0" bIns="0" rtlCol="0" anchor="t">
            <a:noAutofit/>
          </a:bodyPr>
          <a:lstStyle/>
          <a:p>
            <a:pPr algn="just" rtl="0" fontAlgn="base">
              <a:lnSpc>
                <a:spcPct val="125000"/>
              </a:lnSpc>
              <a:spcBef>
                <a:spcPct val="0"/>
              </a:spcBef>
              <a:spcAft>
                <a:spcPct val="0"/>
              </a:spcAft>
            </a:pPr>
            <a:endParaRPr kumimoji="1" lang="ja-JP" altLang="en-US" sz="1400" kern="1200">
              <a:solidFill>
                <a:srgbClr val="000000"/>
              </a:solidFill>
              <a:latin typeface="ＭＳ Ｐゴシック" panose="020B0600070205080204" pitchFamily="50" charset="-128"/>
              <a:ea typeface="ＭＳ Ｐゴシック" panose="020B0600070205080204" pitchFamily="50" charset="-128"/>
            </a:endParaRPr>
          </a:p>
        </p:txBody>
      </p:sp>
      <p:graphicFrame>
        <p:nvGraphicFramePr>
          <p:cNvPr id="2" name="表 1">
            <a:extLst>
              <a:ext uri="{FF2B5EF4-FFF2-40B4-BE49-F238E27FC236}">
                <a16:creationId xmlns:a16="http://schemas.microsoft.com/office/drawing/2014/main" id="{2E23B466-2281-994A-9321-3961ED532494}"/>
              </a:ext>
            </a:extLst>
          </p:cNvPr>
          <p:cNvGraphicFramePr>
            <a:graphicFrameLocks noGrp="1"/>
          </p:cNvGraphicFramePr>
          <p:nvPr/>
        </p:nvGraphicFramePr>
        <p:xfrm>
          <a:off x="229269" y="1871075"/>
          <a:ext cx="8735219" cy="4845079"/>
        </p:xfrm>
        <a:graphic>
          <a:graphicData uri="http://schemas.openxmlformats.org/drawingml/2006/table">
            <a:tbl>
              <a:tblPr firstRow="1" bandRow="1">
                <a:tableStyleId>{5C22544A-7EE6-4342-B048-85BDC9FD1C3A}</a:tableStyleId>
              </a:tblPr>
              <a:tblGrid>
                <a:gridCol w="2614539">
                  <a:extLst>
                    <a:ext uri="{9D8B030D-6E8A-4147-A177-3AD203B41FA5}">
                      <a16:colId xmlns:a16="http://schemas.microsoft.com/office/drawing/2014/main" val="3505419572"/>
                    </a:ext>
                  </a:extLst>
                </a:gridCol>
                <a:gridCol w="845180">
                  <a:extLst>
                    <a:ext uri="{9D8B030D-6E8A-4147-A177-3AD203B41FA5}">
                      <a16:colId xmlns:a16="http://schemas.microsoft.com/office/drawing/2014/main" val="3738773671"/>
                    </a:ext>
                  </a:extLst>
                </a:gridCol>
                <a:gridCol w="5275500">
                  <a:extLst>
                    <a:ext uri="{9D8B030D-6E8A-4147-A177-3AD203B41FA5}">
                      <a16:colId xmlns:a16="http://schemas.microsoft.com/office/drawing/2014/main" val="21627200"/>
                    </a:ext>
                  </a:extLst>
                </a:gridCol>
              </a:tblGrid>
              <a:tr h="259051">
                <a:tc>
                  <a:txBody>
                    <a:bodyPr/>
                    <a:lstStyle/>
                    <a:p>
                      <a:pPr algn="ctr"/>
                      <a:r>
                        <a:rPr kumimoji="1" lang="ja-JP" altLang="en-US"/>
                        <a:t>待遇の差異</a:t>
                      </a:r>
                    </a:p>
                  </a:txBody>
                  <a:tcPr/>
                </a:tc>
                <a:tc>
                  <a:txBody>
                    <a:bodyPr/>
                    <a:lstStyle/>
                    <a:p>
                      <a:pPr algn="ctr"/>
                      <a:r>
                        <a:rPr kumimoji="1" lang="ja-JP" altLang="en-US"/>
                        <a:t>結論</a:t>
                      </a:r>
                    </a:p>
                  </a:txBody>
                  <a:tcPr/>
                </a:tc>
                <a:tc>
                  <a:txBody>
                    <a:bodyPr/>
                    <a:lstStyle/>
                    <a:p>
                      <a:pPr algn="ctr"/>
                      <a:r>
                        <a:rPr kumimoji="1" lang="ja-JP" altLang="en-US"/>
                        <a:t>理由</a:t>
                      </a:r>
                    </a:p>
                  </a:txBody>
                  <a:tcPr/>
                </a:tc>
                <a:extLst>
                  <a:ext uri="{0D108BD9-81ED-4DB2-BD59-A6C34878D82A}">
                    <a16:rowId xmlns:a16="http://schemas.microsoft.com/office/drawing/2014/main" val="3491215309"/>
                  </a:ext>
                </a:extLst>
              </a:tr>
              <a:tr h="1291947">
                <a:tc>
                  <a:txBody>
                    <a:bodyPr/>
                    <a:lstStyle/>
                    <a:p>
                      <a:pPr algn="ctr"/>
                      <a:r>
                        <a:rPr kumimoji="1" lang="ja-JP" altLang="en-US"/>
                        <a:t>「基本給・能率給・職能給」と</a:t>
                      </a:r>
                      <a:endParaRPr kumimoji="1" lang="en-US" altLang="ja-JP" dirty="0"/>
                    </a:p>
                    <a:p>
                      <a:pPr algn="ctr"/>
                      <a:r>
                        <a:rPr kumimoji="1" lang="ja-JP" altLang="en-US"/>
                        <a:t>「基本賃金・歩合給」</a:t>
                      </a:r>
                    </a:p>
                  </a:txBody>
                  <a:tcPr/>
                </a:tc>
                <a:tc>
                  <a:txBody>
                    <a:bodyPr/>
                    <a:lstStyle/>
                    <a:p>
                      <a:pPr algn="ctr"/>
                      <a:r>
                        <a:rPr kumimoji="1" lang="ja-JP" altLang="en-US" sz="1400"/>
                        <a:t>不合理でない</a:t>
                      </a:r>
                    </a:p>
                  </a:txBody>
                  <a:tcPr/>
                </a:tc>
                <a:tc>
                  <a:txBody>
                    <a:bodyPr/>
                    <a:lstStyle/>
                    <a:p>
                      <a:pPr algn="l"/>
                      <a:r>
                        <a:rPr kumimoji="1" lang="ja-JP" altLang="en-US" sz="1200"/>
                        <a:t>・「基本賃金」＞退職時の「基本給」額</a:t>
                      </a:r>
                      <a:endParaRPr kumimoji="1" lang="en-US" altLang="ja-JP" sz="1200" dirty="0"/>
                    </a:p>
                    <a:p>
                      <a:pPr algn="l"/>
                      <a:r>
                        <a:rPr kumimoji="1" lang="ja-JP" altLang="en-US" sz="1200"/>
                        <a:t>・歩合給の係数＞能率給の係数</a:t>
                      </a:r>
                      <a:endParaRPr kumimoji="1" lang="en-US" altLang="ja-JP" sz="1200" dirty="0"/>
                    </a:p>
                    <a:p>
                      <a:pPr algn="l"/>
                      <a:r>
                        <a:rPr kumimoji="1" lang="ja-JP" altLang="en-US" sz="1200"/>
                        <a:t>・「基本賃金・歩合給」＜「基本給・能率給・職能給」となるが、減額幅は２％</a:t>
                      </a:r>
                      <a:r>
                        <a:rPr kumimoji="1" lang="en-US" altLang="ja-JP" sz="1200" dirty="0"/>
                        <a:t>〜</a:t>
                      </a:r>
                      <a:r>
                        <a:rPr kumimoji="1" lang="ja-JP" altLang="en-US" sz="1200"/>
                        <a:t>１２％にとどまる</a:t>
                      </a:r>
                      <a:endParaRPr kumimoji="1" lang="en-US" altLang="ja-JP" sz="1200" dirty="0"/>
                    </a:p>
                    <a:p>
                      <a:pPr algn="l"/>
                      <a:r>
                        <a:rPr kumimoji="1" lang="ja-JP" altLang="en-US" sz="1200"/>
                        <a:t>・嘱託従業員は老齢厚生年金の支給を受けることができる</a:t>
                      </a:r>
                    </a:p>
                  </a:txBody>
                  <a:tcPr/>
                </a:tc>
                <a:extLst>
                  <a:ext uri="{0D108BD9-81ED-4DB2-BD59-A6C34878D82A}">
                    <a16:rowId xmlns:a16="http://schemas.microsoft.com/office/drawing/2014/main" val="3982901780"/>
                  </a:ext>
                </a:extLst>
              </a:tr>
              <a:tr h="577070">
                <a:tc>
                  <a:txBody>
                    <a:bodyPr/>
                    <a:lstStyle/>
                    <a:p>
                      <a:pPr algn="ctr"/>
                      <a:r>
                        <a:rPr kumimoji="1" lang="ja-JP" altLang="en-US"/>
                        <a:t>住宅手当の有無</a:t>
                      </a:r>
                      <a:endParaRPr kumimoji="1" lang="en-US" altLang="ja-JP" dirty="0"/>
                    </a:p>
                    <a:p>
                      <a:pPr algn="ctr"/>
                      <a:endParaRPr kumimoji="1" lang="ja-JP" altLang="en-US"/>
                    </a:p>
                  </a:txBody>
                  <a:tcPr/>
                </a:tc>
                <a:tc>
                  <a:txBody>
                    <a:bodyPr/>
                    <a:lstStyle/>
                    <a:p>
                      <a:pPr algn="ctr"/>
                      <a:r>
                        <a:rPr kumimoji="1" lang="ja-JP" altLang="en-US" sz="1400"/>
                        <a:t>不合理でない</a:t>
                      </a:r>
                    </a:p>
                  </a:txBody>
                  <a:tcPr/>
                </a:tc>
                <a:tc>
                  <a:txBody>
                    <a:bodyPr/>
                    <a:lstStyle/>
                    <a:p>
                      <a:pPr algn="l"/>
                      <a:r>
                        <a:rPr kumimoji="1" lang="ja-JP" altLang="en-US" sz="1200"/>
                        <a:t>・住宅手当は家賃負担に対する補助</a:t>
                      </a:r>
                      <a:endParaRPr kumimoji="1" lang="en-US" altLang="ja-JP" sz="1200" dirty="0"/>
                    </a:p>
                    <a:p>
                      <a:pPr algn="l"/>
                      <a:r>
                        <a:rPr kumimoji="1" lang="ja-JP" altLang="en-US" sz="1200"/>
                        <a:t>・正社員は幅広い世代がおり補助を行う相応の理由がある</a:t>
                      </a:r>
                      <a:endParaRPr kumimoji="1" lang="en-US" altLang="ja-JP" sz="1200" dirty="0"/>
                    </a:p>
                    <a:p>
                      <a:pPr algn="l"/>
                      <a:r>
                        <a:rPr kumimoji="1" lang="ja-JP" altLang="en-US" sz="1200"/>
                        <a:t>・嘱託乗務員は定年退職した者、老齢厚生年金の支給が予定されている</a:t>
                      </a:r>
                    </a:p>
                  </a:txBody>
                  <a:tcPr/>
                </a:tc>
                <a:extLst>
                  <a:ext uri="{0D108BD9-81ED-4DB2-BD59-A6C34878D82A}">
                    <a16:rowId xmlns:a16="http://schemas.microsoft.com/office/drawing/2014/main" val="4206392675"/>
                  </a:ext>
                </a:extLst>
              </a:tr>
              <a:tr h="643884">
                <a:tc>
                  <a:txBody>
                    <a:bodyPr/>
                    <a:lstStyle/>
                    <a:p>
                      <a:pPr algn="ctr"/>
                      <a:r>
                        <a:rPr kumimoji="1" lang="ja-JP" altLang="en-US"/>
                        <a:t>家族手当の有無</a:t>
                      </a:r>
                    </a:p>
                  </a:txBody>
                  <a:tcPr/>
                </a:tc>
                <a:tc>
                  <a:txBody>
                    <a:bodyPr/>
                    <a:lstStyle/>
                    <a:p>
                      <a:pPr algn="ctr"/>
                      <a:r>
                        <a:rPr kumimoji="1" lang="ja-JP" altLang="en-US" sz="1400"/>
                        <a:t>不合理でない</a:t>
                      </a:r>
                    </a:p>
                  </a:txBody>
                  <a:tcPr/>
                </a:tc>
                <a:tc>
                  <a:txBody>
                    <a:bodyPr/>
                    <a:lstStyle/>
                    <a:p>
                      <a:pPr algn="l"/>
                      <a:r>
                        <a:rPr kumimoji="1" lang="ja-JP" altLang="en-US" sz="1200"/>
                        <a:t>・家族手当は家族を扶養するための生活費補助</a:t>
                      </a:r>
                      <a:endParaRPr kumimoji="1" lang="en-US" altLang="ja-JP" sz="1200" dirty="0"/>
                    </a:p>
                    <a:p>
                      <a:pPr algn="l"/>
                      <a:r>
                        <a:rPr kumimoji="1" lang="ja-JP" altLang="en-US" sz="1200"/>
                        <a:t>・正社員は幅広い世代がおり補助を行う相応の理由がある</a:t>
                      </a:r>
                      <a:endParaRPr kumimoji="1" lang="en-US" altLang="ja-JP" sz="1200" dirty="0"/>
                    </a:p>
                    <a:p>
                      <a:pPr algn="l"/>
                      <a:r>
                        <a:rPr kumimoji="1" lang="ja-JP" altLang="en-US" sz="1200"/>
                        <a:t>・嘱託乗務員は定年退職した者、老齢厚生年金の支給が予定されている</a:t>
                      </a:r>
                    </a:p>
                  </a:txBody>
                  <a:tcPr/>
                </a:tc>
                <a:extLst>
                  <a:ext uri="{0D108BD9-81ED-4DB2-BD59-A6C34878D82A}">
                    <a16:rowId xmlns:a16="http://schemas.microsoft.com/office/drawing/2014/main" val="1699790626"/>
                  </a:ext>
                </a:extLst>
              </a:tr>
              <a:tr h="547082">
                <a:tc>
                  <a:txBody>
                    <a:bodyPr/>
                    <a:lstStyle/>
                    <a:p>
                      <a:pPr algn="ctr"/>
                      <a:r>
                        <a:rPr kumimoji="1" lang="ja-JP" altLang="en-US"/>
                        <a:t>役付手当の有無</a:t>
                      </a:r>
                    </a:p>
                  </a:txBody>
                  <a:tcPr/>
                </a:tc>
                <a:tc>
                  <a:txBody>
                    <a:bodyPr/>
                    <a:lstStyle/>
                    <a:p>
                      <a:pPr algn="ctr"/>
                      <a:r>
                        <a:rPr kumimoji="1" lang="ja-JP" altLang="en-US" sz="1400"/>
                        <a:t>不合理でない</a:t>
                      </a:r>
                    </a:p>
                  </a:txBody>
                  <a:tcPr/>
                </a:tc>
                <a:tc>
                  <a:txBody>
                    <a:bodyPr/>
                    <a:lstStyle/>
                    <a:p>
                      <a:pPr algn="l"/>
                      <a:r>
                        <a:rPr kumimoji="1" lang="ja-JP" altLang="en-US" sz="1200"/>
                        <a:t>・その支給要件に照らせば、正社員のなかから指定された役付者であることに対して支給されるもの</a:t>
                      </a:r>
                    </a:p>
                  </a:txBody>
                  <a:tcPr/>
                </a:tc>
                <a:extLst>
                  <a:ext uri="{0D108BD9-81ED-4DB2-BD59-A6C34878D82A}">
                    <a16:rowId xmlns:a16="http://schemas.microsoft.com/office/drawing/2014/main" val="1503743292"/>
                  </a:ext>
                </a:extLst>
              </a:tr>
              <a:tr h="547082">
                <a:tc>
                  <a:txBody>
                    <a:bodyPr/>
                    <a:lstStyle/>
                    <a:p>
                      <a:pPr algn="ctr"/>
                      <a:r>
                        <a:rPr kumimoji="1" lang="ja-JP" altLang="en-US"/>
                        <a:t>賞与の有無</a:t>
                      </a:r>
                    </a:p>
                  </a:txBody>
                  <a:tcPr/>
                </a:tc>
                <a:tc>
                  <a:txBody>
                    <a:bodyPr/>
                    <a:lstStyle/>
                    <a:p>
                      <a:pPr algn="ctr"/>
                      <a:r>
                        <a:rPr kumimoji="1" lang="ja-JP" altLang="en-US" sz="1400"/>
                        <a:t>不合理でない</a:t>
                      </a:r>
                    </a:p>
                  </a:txBody>
                  <a:tcPr/>
                </a:tc>
                <a:tc>
                  <a:txBody>
                    <a:bodyPr/>
                    <a:lstStyle/>
                    <a:p>
                      <a:pPr algn="l"/>
                      <a:r>
                        <a:rPr kumimoji="1" lang="ja-JP" altLang="en-US" sz="1200"/>
                        <a:t>・嘱託乗務員は定年退職にあたり退職金の支給を受ける</a:t>
                      </a:r>
                      <a:endParaRPr kumimoji="1" lang="en-US" altLang="ja-JP" sz="1200" dirty="0"/>
                    </a:p>
                    <a:p>
                      <a:pPr algn="l"/>
                      <a:r>
                        <a:rPr kumimoji="1" lang="ja-JP" altLang="en-US" sz="1200"/>
                        <a:t>・嘱託乗務員は老齢厚生年金の支給や調整給の支給を受ける</a:t>
                      </a:r>
                      <a:endParaRPr kumimoji="1" lang="en-US" altLang="ja-JP" sz="1200" dirty="0"/>
                    </a:p>
                    <a:p>
                      <a:pPr algn="l"/>
                      <a:r>
                        <a:rPr kumimoji="1" lang="ja-JP" altLang="en-US" sz="1200"/>
                        <a:t>・嘱託乗務員の賃金体系は、収入安定に配慮しながら労務の成果が反映されやすくなるよう工夫された内容となっている</a:t>
                      </a:r>
                    </a:p>
                  </a:txBody>
                  <a:tcPr/>
                </a:tc>
                <a:extLst>
                  <a:ext uri="{0D108BD9-81ED-4DB2-BD59-A6C34878D82A}">
                    <a16:rowId xmlns:a16="http://schemas.microsoft.com/office/drawing/2014/main" val="734794813"/>
                  </a:ext>
                </a:extLst>
              </a:tr>
              <a:tr h="547082">
                <a:tc>
                  <a:txBody>
                    <a:bodyPr/>
                    <a:lstStyle/>
                    <a:p>
                      <a:pPr algn="ctr"/>
                      <a:r>
                        <a:rPr kumimoji="1" lang="ja-JP" altLang="en-US" dirty="0"/>
                        <a:t>精勤手当の有無</a:t>
                      </a:r>
                    </a:p>
                  </a:txBody>
                  <a:tcPr/>
                </a:tc>
                <a:tc>
                  <a:txBody>
                    <a:bodyPr/>
                    <a:lstStyle/>
                    <a:p>
                      <a:pPr algn="ctr"/>
                      <a:r>
                        <a:rPr kumimoji="1" lang="ja-JP" altLang="en-US" sz="1400" b="1">
                          <a:solidFill>
                            <a:srgbClr val="FF0000"/>
                          </a:solidFill>
                        </a:rPr>
                        <a:t>不合理</a:t>
                      </a:r>
                    </a:p>
                  </a:txBody>
                  <a:tcPr/>
                </a:tc>
                <a:tc>
                  <a:txBody>
                    <a:bodyPr/>
                    <a:lstStyle/>
                    <a:p>
                      <a:pPr algn="l"/>
                      <a:r>
                        <a:rPr kumimoji="1" lang="ja-JP" altLang="en-US" sz="1200" dirty="0"/>
                        <a:t>・精勤手当の趣旨（欠勤せずに出勤することの奨励）は、嘱託従業員にもあてはまる</a:t>
                      </a:r>
                    </a:p>
                  </a:txBody>
                  <a:tcPr/>
                </a:tc>
                <a:extLst>
                  <a:ext uri="{0D108BD9-81ED-4DB2-BD59-A6C34878D82A}">
                    <a16:rowId xmlns:a16="http://schemas.microsoft.com/office/drawing/2014/main" val="313415799"/>
                  </a:ext>
                </a:extLst>
              </a:tr>
            </a:tbl>
          </a:graphicData>
        </a:graphic>
      </p:graphicFrame>
    </p:spTree>
    <p:extLst>
      <p:ext uri="{BB962C8B-B14F-4D97-AF65-F5344CB8AC3E}">
        <p14:creationId xmlns:p14="http://schemas.microsoft.com/office/powerpoint/2010/main" val="3659368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タイトル 1">
            <a:extLst>
              <a:ext uri="{FF2B5EF4-FFF2-40B4-BE49-F238E27FC236}">
                <a16:creationId xmlns:a16="http://schemas.microsoft.com/office/drawing/2014/main" id="{124F994A-D6F1-4C87-A6B5-31F2CA1A588B}"/>
              </a:ext>
            </a:extLst>
          </p:cNvPr>
          <p:cNvSpPr>
            <a:spLocks noGrp="1"/>
          </p:cNvSpPr>
          <p:nvPr>
            <p:ph type="title"/>
          </p:nvPr>
        </p:nvSpPr>
        <p:spPr/>
        <p:txBody>
          <a:bodyPr/>
          <a:lstStyle/>
          <a:p>
            <a:r>
              <a:rPr lang="ja-JP" altLang="en-US"/>
              <a:t>長澤運輸マトリクス（１）</a:t>
            </a:r>
          </a:p>
        </p:txBody>
      </p:sp>
      <p:sp>
        <p:nvSpPr>
          <p:cNvPr id="57347" name="コンテンツ プレースホルダー 2">
            <a:extLst>
              <a:ext uri="{FF2B5EF4-FFF2-40B4-BE49-F238E27FC236}">
                <a16:creationId xmlns:a16="http://schemas.microsoft.com/office/drawing/2014/main" id="{3D2107BC-67C8-45A7-A820-019B82740F99}"/>
              </a:ext>
            </a:extLst>
          </p:cNvPr>
          <p:cNvSpPr>
            <a:spLocks noGrp="1"/>
          </p:cNvSpPr>
          <p:nvPr>
            <p:ph idx="1"/>
          </p:nvPr>
        </p:nvSpPr>
        <p:spPr/>
        <p:txBody>
          <a:bodyPr/>
          <a:lstStyle/>
          <a:p>
            <a:pPr marL="342900" indent="-342900" eaLnBrk="1" hangingPunct="1">
              <a:buFont typeface="Arial" panose="020B0604020202020204" pitchFamily="34" charset="0"/>
              <a:buChar char="•"/>
              <a:defRPr/>
            </a:pPr>
            <a:r>
              <a:rPr sz="2000" dirty="0"/>
              <a:t>長澤運輸事件最高裁判決は分かりづらい。</a:t>
            </a:r>
            <a:endParaRPr lang="en-US" altLang="ja-JP" sz="2000" dirty="0"/>
          </a:p>
          <a:p>
            <a:pPr marL="342900" indent="-342900" eaLnBrk="1" hangingPunct="1">
              <a:buFont typeface="Arial" panose="020B0604020202020204" pitchFamily="34" charset="0"/>
              <a:buChar char="•"/>
              <a:defRPr/>
            </a:pPr>
            <a:r>
              <a:rPr sz="2000" dirty="0"/>
              <a:t>図にしようと努力をしてみた。</a:t>
            </a:r>
            <a:endParaRPr lang="en-US" altLang="ja-JP" sz="2000" dirty="0"/>
          </a:p>
          <a:p>
            <a:pPr marL="342900" indent="-342900" eaLnBrk="1" hangingPunct="1">
              <a:buFont typeface="Arial" panose="020B0604020202020204" pitchFamily="34" charset="0"/>
              <a:buChar char="•"/>
              <a:defRPr/>
            </a:pPr>
            <a:r>
              <a:rPr sz="2000" dirty="0"/>
              <a:t>東京大学の荒木教授の不利益変更のマトリクスを参考にした。</a:t>
            </a:r>
            <a:endParaRPr lang="en-US" altLang="ja-JP" sz="2000" dirty="0"/>
          </a:p>
          <a:p>
            <a:pPr marL="342900" indent="-342900" eaLnBrk="1" hangingPunct="1">
              <a:buFont typeface="Arial" panose="020B0604020202020204" pitchFamily="34" charset="0"/>
              <a:buChar char="•"/>
              <a:defRPr/>
            </a:pPr>
            <a:r>
              <a:rPr sz="2000" dirty="0"/>
              <a:t>会社にできることは定年前の職務及びその変更の範囲との同一性、手当等の職務との関連性、定年前の年収との比較・労使交渉・年金不支給期間への配慮、この３つをどう考えるか。　</a:t>
            </a:r>
            <a:endParaRPr lang="en-US" altLang="ja-JP" sz="2000" dirty="0"/>
          </a:p>
          <a:p>
            <a:pPr marL="285750" indent="-285750">
              <a:buFont typeface="Arial" panose="020B0604020202020204" pitchFamily="34" charset="0"/>
              <a:buChar char="•"/>
              <a:defRPr/>
            </a:pPr>
            <a:endParaRPr dirty="0"/>
          </a:p>
        </p:txBody>
      </p:sp>
      <p:sp>
        <p:nvSpPr>
          <p:cNvPr id="4" name="スライド番号プレースホルダー 3">
            <a:extLst>
              <a:ext uri="{FF2B5EF4-FFF2-40B4-BE49-F238E27FC236}">
                <a16:creationId xmlns:a16="http://schemas.microsoft.com/office/drawing/2014/main" id="{53CDE878-E5F6-438B-B54F-CEE114556627}"/>
              </a:ext>
            </a:extLst>
          </p:cNvPr>
          <p:cNvSpPr>
            <a:spLocks noGrp="1"/>
          </p:cNvSpPr>
          <p:nvPr>
            <p:ph type="sldNum" sz="quarter" idx="12"/>
          </p:nvPr>
        </p:nvSpPr>
        <p:spPr/>
        <p:txBody>
          <a:bodyPr/>
          <a:lstStyle>
            <a:lvl1pPr defTabSz="890588">
              <a:defRPr kumimoji="1" sz="2000">
                <a:solidFill>
                  <a:schemeClr val="tx1"/>
                </a:solidFill>
                <a:latin typeface="Calibri" panose="020F0502020204030204" pitchFamily="34" charset="0"/>
                <a:ea typeface="ＭＳ Ｐゴシック" panose="020B0600070205080204" pitchFamily="50" charset="-128"/>
              </a:defRPr>
            </a:lvl1pPr>
            <a:lvl2pPr defTabSz="890588">
              <a:defRPr kumimoji="1" sz="2000">
                <a:solidFill>
                  <a:schemeClr val="tx1"/>
                </a:solidFill>
                <a:latin typeface="Calibri" panose="020F0502020204030204" pitchFamily="34" charset="0"/>
                <a:ea typeface="ＭＳ Ｐゴシック" panose="020B0600070205080204" pitchFamily="50" charset="-128"/>
              </a:defRPr>
            </a:lvl2pPr>
            <a:lvl3pPr defTabSz="890588">
              <a:defRPr kumimoji="1" sz="2000">
                <a:solidFill>
                  <a:schemeClr val="tx1"/>
                </a:solidFill>
                <a:latin typeface="Calibri" panose="020F0502020204030204" pitchFamily="34" charset="0"/>
                <a:ea typeface="ＭＳ Ｐゴシック" panose="020B0600070205080204" pitchFamily="50" charset="-128"/>
              </a:defRPr>
            </a:lvl3pPr>
            <a:lvl4pPr defTabSz="890588">
              <a:defRPr kumimoji="1" sz="2000">
                <a:solidFill>
                  <a:schemeClr val="tx1"/>
                </a:solidFill>
                <a:latin typeface="Calibri" panose="020F0502020204030204" pitchFamily="34" charset="0"/>
                <a:ea typeface="ＭＳ Ｐゴシック" panose="020B0600070205080204" pitchFamily="50" charset="-128"/>
              </a:defRPr>
            </a:lvl4pPr>
            <a:lvl5pPr defTabSz="890588">
              <a:defRPr kumimoji="1" sz="2000">
                <a:solidFill>
                  <a:schemeClr val="tx1"/>
                </a:solidFill>
                <a:latin typeface="Calibri" panose="020F0502020204030204" pitchFamily="34" charset="0"/>
                <a:ea typeface="ＭＳ Ｐゴシック" panose="020B0600070205080204" pitchFamily="50" charset="-128"/>
              </a:defRPr>
            </a:lvl5pPr>
            <a:lvl6pPr marL="25431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6pPr>
            <a:lvl7pPr marL="30003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7pPr>
            <a:lvl8pPr marL="34575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8pPr>
            <a:lvl9pPr marL="39147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9pPr>
          </a:lstStyle>
          <a:p>
            <a:fld id="{A5C15328-865E-4706-B6C0-CBBE6F8B34ED}" type="slidenum">
              <a:rPr lang="ja-JP" altLang="en-US" sz="800">
                <a:solidFill>
                  <a:srgbClr val="000000"/>
                </a:solidFill>
                <a:latin typeface="Arial" panose="020B0604020202020204" pitchFamily="34" charset="0"/>
              </a:rPr>
              <a:pPr/>
              <a:t>3</a:t>
            </a:fld>
            <a:endParaRPr lang="ja-JP" altLang="en-US" sz="800">
              <a:solidFill>
                <a:srgbClr val="000000"/>
              </a:solidFill>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タイトル 1">
            <a:extLst>
              <a:ext uri="{FF2B5EF4-FFF2-40B4-BE49-F238E27FC236}">
                <a16:creationId xmlns:a16="http://schemas.microsoft.com/office/drawing/2014/main" id="{726E6235-5A36-4F95-9251-786E98DB4CCE}"/>
              </a:ext>
            </a:extLst>
          </p:cNvPr>
          <p:cNvSpPr>
            <a:spLocks noGrp="1"/>
          </p:cNvSpPr>
          <p:nvPr>
            <p:ph type="title"/>
          </p:nvPr>
        </p:nvSpPr>
        <p:spPr/>
        <p:txBody>
          <a:bodyPr/>
          <a:lstStyle/>
          <a:p>
            <a:r>
              <a:rPr lang="ja-JP" altLang="en-US"/>
              <a:t>長澤運輸マトリクス（２）</a:t>
            </a:r>
          </a:p>
        </p:txBody>
      </p:sp>
      <p:sp>
        <p:nvSpPr>
          <p:cNvPr id="4" name="スライド番号プレースホルダー 3">
            <a:extLst>
              <a:ext uri="{FF2B5EF4-FFF2-40B4-BE49-F238E27FC236}">
                <a16:creationId xmlns:a16="http://schemas.microsoft.com/office/drawing/2014/main" id="{FEB7EB7A-3221-43E7-AD65-130B54FD560D}"/>
              </a:ext>
            </a:extLst>
          </p:cNvPr>
          <p:cNvSpPr>
            <a:spLocks noGrp="1"/>
          </p:cNvSpPr>
          <p:nvPr>
            <p:ph type="sldNum" sz="quarter" idx="12"/>
          </p:nvPr>
        </p:nvSpPr>
        <p:spPr/>
        <p:txBody>
          <a:bodyPr/>
          <a:lstStyle>
            <a:lvl1pPr defTabSz="890588">
              <a:defRPr kumimoji="1" sz="2000">
                <a:solidFill>
                  <a:schemeClr val="tx1"/>
                </a:solidFill>
                <a:latin typeface="Calibri" panose="020F0502020204030204" pitchFamily="34" charset="0"/>
                <a:ea typeface="ＭＳ Ｐゴシック" panose="020B0600070205080204" pitchFamily="50" charset="-128"/>
              </a:defRPr>
            </a:lvl1pPr>
            <a:lvl2pPr defTabSz="890588">
              <a:defRPr kumimoji="1" sz="2000">
                <a:solidFill>
                  <a:schemeClr val="tx1"/>
                </a:solidFill>
                <a:latin typeface="Calibri" panose="020F0502020204030204" pitchFamily="34" charset="0"/>
                <a:ea typeface="ＭＳ Ｐゴシック" panose="020B0600070205080204" pitchFamily="50" charset="-128"/>
              </a:defRPr>
            </a:lvl2pPr>
            <a:lvl3pPr defTabSz="890588">
              <a:defRPr kumimoji="1" sz="2000">
                <a:solidFill>
                  <a:schemeClr val="tx1"/>
                </a:solidFill>
                <a:latin typeface="Calibri" panose="020F0502020204030204" pitchFamily="34" charset="0"/>
                <a:ea typeface="ＭＳ Ｐゴシック" panose="020B0600070205080204" pitchFamily="50" charset="-128"/>
              </a:defRPr>
            </a:lvl3pPr>
            <a:lvl4pPr defTabSz="890588">
              <a:defRPr kumimoji="1" sz="2000">
                <a:solidFill>
                  <a:schemeClr val="tx1"/>
                </a:solidFill>
                <a:latin typeface="Calibri" panose="020F0502020204030204" pitchFamily="34" charset="0"/>
                <a:ea typeface="ＭＳ Ｐゴシック" panose="020B0600070205080204" pitchFamily="50" charset="-128"/>
              </a:defRPr>
            </a:lvl4pPr>
            <a:lvl5pPr defTabSz="890588">
              <a:defRPr kumimoji="1" sz="2000">
                <a:solidFill>
                  <a:schemeClr val="tx1"/>
                </a:solidFill>
                <a:latin typeface="Calibri" panose="020F0502020204030204" pitchFamily="34" charset="0"/>
                <a:ea typeface="ＭＳ Ｐゴシック" panose="020B0600070205080204" pitchFamily="50" charset="-128"/>
              </a:defRPr>
            </a:lvl5pPr>
            <a:lvl6pPr marL="25431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6pPr>
            <a:lvl7pPr marL="30003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7pPr>
            <a:lvl8pPr marL="34575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8pPr>
            <a:lvl9pPr marL="39147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9pPr>
          </a:lstStyle>
          <a:p>
            <a:fld id="{0B3F0CCD-DD7C-4C8C-9514-9B3E3526EB31}" type="slidenum">
              <a:rPr lang="ja-JP" altLang="en-US" sz="800">
                <a:solidFill>
                  <a:srgbClr val="000000"/>
                </a:solidFill>
                <a:latin typeface="Arial" panose="020B0604020202020204" pitchFamily="34" charset="0"/>
              </a:rPr>
              <a:pPr/>
              <a:t>4</a:t>
            </a:fld>
            <a:endParaRPr lang="ja-JP" altLang="en-US" sz="800">
              <a:solidFill>
                <a:srgbClr val="000000"/>
              </a:solidFill>
              <a:latin typeface="Arial" panose="020B0604020202020204" pitchFamily="34" charset="0"/>
            </a:endParaRPr>
          </a:p>
        </p:txBody>
      </p:sp>
      <p:sp>
        <p:nvSpPr>
          <p:cNvPr id="32772" name="テキスト ボックス 21">
            <a:extLst>
              <a:ext uri="{FF2B5EF4-FFF2-40B4-BE49-F238E27FC236}">
                <a16:creationId xmlns:a16="http://schemas.microsoft.com/office/drawing/2014/main" id="{6A22C896-C271-4171-8BB1-1A4314235AB2}"/>
              </a:ext>
            </a:extLst>
          </p:cNvPr>
          <p:cNvSpPr txBox="1">
            <a:spLocks noChangeArrowheads="1"/>
          </p:cNvSpPr>
          <p:nvPr/>
        </p:nvSpPr>
        <p:spPr bwMode="auto">
          <a:xfrm>
            <a:off x="2109788" y="5578475"/>
            <a:ext cx="5400675"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200">
                <a:solidFill>
                  <a:srgbClr val="000000"/>
                </a:solidFill>
                <a:latin typeface="ＭＳ Ｐゴシック" panose="020B0600070205080204" pitchFamily="50" charset="-128"/>
              </a:rPr>
              <a:t>（定年前の）職務の内容・職務の内容及び配置の変更の範囲の同一性</a:t>
            </a:r>
          </a:p>
        </p:txBody>
      </p:sp>
      <p:grpSp>
        <p:nvGrpSpPr>
          <p:cNvPr id="32773" name="グループ化 59396">
            <a:extLst>
              <a:ext uri="{FF2B5EF4-FFF2-40B4-BE49-F238E27FC236}">
                <a16:creationId xmlns:a16="http://schemas.microsoft.com/office/drawing/2014/main" id="{91BAF42C-6125-47BA-8881-96A5155BD20C}"/>
              </a:ext>
            </a:extLst>
          </p:cNvPr>
          <p:cNvGrpSpPr>
            <a:grpSpLocks/>
          </p:cNvGrpSpPr>
          <p:nvPr/>
        </p:nvGrpSpPr>
        <p:grpSpPr bwMode="auto">
          <a:xfrm>
            <a:off x="235176" y="1438275"/>
            <a:ext cx="8659587" cy="4654550"/>
            <a:chOff x="235096" y="1439042"/>
            <a:chExt cx="8659746" cy="4654254"/>
          </a:xfrm>
        </p:grpSpPr>
        <p:cxnSp>
          <p:nvCxnSpPr>
            <p:cNvPr id="5" name="直線コネクタ 4">
              <a:extLst>
                <a:ext uri="{FF2B5EF4-FFF2-40B4-BE49-F238E27FC236}">
                  <a16:creationId xmlns:a16="http://schemas.microsoft.com/office/drawing/2014/main" id="{DE2E329D-B23E-40AE-90C5-BC4BFEA79DEE}"/>
                </a:ext>
              </a:extLst>
            </p:cNvPr>
            <p:cNvCxnSpPr>
              <a:cxnSpLocks/>
            </p:cNvCxnSpPr>
            <p:nvPr/>
          </p:nvCxnSpPr>
          <p:spPr>
            <a:xfrm>
              <a:off x="1260414" y="1485077"/>
              <a:ext cx="0" cy="460821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1069F8DE-EC83-43EA-9F0B-C90F13E34CCC}"/>
                </a:ext>
              </a:extLst>
            </p:cNvPr>
            <p:cNvCxnSpPr>
              <a:cxnSpLocks/>
            </p:cNvCxnSpPr>
            <p:nvPr/>
          </p:nvCxnSpPr>
          <p:spPr>
            <a:xfrm>
              <a:off x="507925" y="5445637"/>
              <a:ext cx="701687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776" name="テキスト ボックス 17">
              <a:extLst>
                <a:ext uri="{FF2B5EF4-FFF2-40B4-BE49-F238E27FC236}">
                  <a16:creationId xmlns:a16="http://schemas.microsoft.com/office/drawing/2014/main" id="{20420E6E-A59C-483E-9E74-B439DF787F4D}"/>
                </a:ext>
              </a:extLst>
            </p:cNvPr>
            <p:cNvSpPr txBox="1">
              <a:spLocks noChangeArrowheads="1"/>
            </p:cNvSpPr>
            <p:nvPr/>
          </p:nvSpPr>
          <p:spPr bwMode="auto">
            <a:xfrm>
              <a:off x="1424093" y="1515408"/>
              <a:ext cx="683120" cy="355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400">
                  <a:solidFill>
                    <a:srgbClr val="000000"/>
                  </a:solidFill>
                  <a:latin typeface="ＭＳ Ｐゴシック" panose="020B0600070205080204" pitchFamily="50" charset="-128"/>
                </a:rPr>
                <a:t>強い</a:t>
              </a:r>
            </a:p>
          </p:txBody>
        </p:sp>
        <p:sp>
          <p:nvSpPr>
            <p:cNvPr id="32777" name="テキスト ボックス 20">
              <a:extLst>
                <a:ext uri="{FF2B5EF4-FFF2-40B4-BE49-F238E27FC236}">
                  <a16:creationId xmlns:a16="http://schemas.microsoft.com/office/drawing/2014/main" id="{DA758DDE-8A55-4BD9-8518-D6CF05F16FD9}"/>
                </a:ext>
              </a:extLst>
            </p:cNvPr>
            <p:cNvSpPr txBox="1">
              <a:spLocks noChangeArrowheads="1"/>
            </p:cNvSpPr>
            <p:nvPr/>
          </p:nvSpPr>
          <p:spPr bwMode="auto">
            <a:xfrm>
              <a:off x="1438064" y="5013940"/>
              <a:ext cx="683120" cy="355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400">
                  <a:solidFill>
                    <a:srgbClr val="000000"/>
                  </a:solidFill>
                  <a:latin typeface="ＭＳ Ｐゴシック" panose="020B0600070205080204" pitchFamily="50" charset="-128"/>
                </a:rPr>
                <a:t>弱い</a:t>
              </a:r>
            </a:p>
          </p:txBody>
        </p:sp>
        <p:sp>
          <p:nvSpPr>
            <p:cNvPr id="32778" name="テキスト ボックス 18">
              <a:extLst>
                <a:ext uri="{FF2B5EF4-FFF2-40B4-BE49-F238E27FC236}">
                  <a16:creationId xmlns:a16="http://schemas.microsoft.com/office/drawing/2014/main" id="{5B88E6CF-28AE-4677-95C3-75EFA5529072}"/>
                </a:ext>
              </a:extLst>
            </p:cNvPr>
            <p:cNvSpPr txBox="1">
              <a:spLocks noChangeArrowheads="1"/>
            </p:cNvSpPr>
            <p:nvPr/>
          </p:nvSpPr>
          <p:spPr bwMode="auto">
            <a:xfrm>
              <a:off x="235096" y="2377195"/>
              <a:ext cx="952292" cy="1980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300" dirty="0">
                  <a:solidFill>
                    <a:srgbClr val="000000"/>
                  </a:solidFill>
                  <a:latin typeface="ＭＳ Ｐゴシック" panose="020B0600070205080204" pitchFamily="50" charset="-128"/>
                </a:rPr>
                <a:t>当該待遇の性質及び当該待遇を行う目的との関係性</a:t>
              </a:r>
            </a:p>
            <a:p>
              <a:pPr algn="just">
                <a:lnSpc>
                  <a:spcPct val="125000"/>
                </a:lnSpc>
              </a:pPr>
              <a:endParaRPr lang="en-US" altLang="ja-JP" sz="1300" dirty="0">
                <a:solidFill>
                  <a:srgbClr val="000000"/>
                </a:solidFill>
                <a:latin typeface="ＭＳ Ｐゴシック" panose="020B0600070205080204" pitchFamily="50" charset="-128"/>
              </a:endParaRPr>
            </a:p>
            <a:p>
              <a:pPr algn="just">
                <a:lnSpc>
                  <a:spcPct val="125000"/>
                </a:lnSpc>
              </a:pPr>
              <a:endParaRPr lang="en-US" altLang="ja-JP" sz="1300" dirty="0">
                <a:solidFill>
                  <a:srgbClr val="000000"/>
                </a:solidFill>
                <a:latin typeface="ＭＳ Ｐゴシック" panose="020B0600070205080204" pitchFamily="50" charset="-128"/>
              </a:endParaRPr>
            </a:p>
            <a:p>
              <a:pPr algn="just">
                <a:lnSpc>
                  <a:spcPct val="125000"/>
                </a:lnSpc>
              </a:pPr>
              <a:endParaRPr lang="en-US" altLang="ja-JP" sz="1300" dirty="0">
                <a:solidFill>
                  <a:srgbClr val="000000"/>
                </a:solidFill>
                <a:latin typeface="ＭＳ Ｐゴシック" panose="020B0600070205080204" pitchFamily="50" charset="-128"/>
              </a:endParaRPr>
            </a:p>
            <a:p>
              <a:pPr algn="just">
                <a:lnSpc>
                  <a:spcPct val="125000"/>
                </a:lnSpc>
              </a:pPr>
              <a:endParaRPr lang="ja-JP" altLang="en-US" sz="1300" dirty="0">
                <a:solidFill>
                  <a:srgbClr val="000000"/>
                </a:solidFill>
                <a:latin typeface="ＭＳ Ｐゴシック" panose="020B0600070205080204" pitchFamily="50" charset="-128"/>
              </a:endParaRPr>
            </a:p>
          </p:txBody>
        </p:sp>
        <p:sp>
          <p:nvSpPr>
            <p:cNvPr id="32779" name="テキスト ボックス 24">
              <a:extLst>
                <a:ext uri="{FF2B5EF4-FFF2-40B4-BE49-F238E27FC236}">
                  <a16:creationId xmlns:a16="http://schemas.microsoft.com/office/drawing/2014/main" id="{403BF69B-A106-4C00-8926-E4F6DE7AC0E1}"/>
                </a:ext>
              </a:extLst>
            </p:cNvPr>
            <p:cNvSpPr txBox="1">
              <a:spLocks noChangeArrowheads="1"/>
            </p:cNvSpPr>
            <p:nvPr/>
          </p:nvSpPr>
          <p:spPr bwMode="auto">
            <a:xfrm>
              <a:off x="7022816" y="5078505"/>
              <a:ext cx="683120" cy="355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400">
                  <a:solidFill>
                    <a:srgbClr val="000000"/>
                  </a:solidFill>
                  <a:latin typeface="ＭＳ Ｐゴシック" panose="020B0600070205080204" pitchFamily="50" charset="-128"/>
                </a:rPr>
                <a:t>強い</a:t>
              </a:r>
            </a:p>
          </p:txBody>
        </p:sp>
        <p:sp>
          <p:nvSpPr>
            <p:cNvPr id="32780" name="テキスト ボックス 22">
              <a:extLst>
                <a:ext uri="{FF2B5EF4-FFF2-40B4-BE49-F238E27FC236}">
                  <a16:creationId xmlns:a16="http://schemas.microsoft.com/office/drawing/2014/main" id="{5706A892-EAEA-4EFC-9655-C65905F81D41}"/>
                </a:ext>
              </a:extLst>
            </p:cNvPr>
            <p:cNvSpPr txBox="1">
              <a:spLocks noChangeArrowheads="1"/>
            </p:cNvSpPr>
            <p:nvPr/>
          </p:nvSpPr>
          <p:spPr bwMode="auto">
            <a:xfrm>
              <a:off x="1688790" y="2482406"/>
              <a:ext cx="2703190" cy="28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400" b="1">
                  <a:solidFill>
                    <a:srgbClr val="FF0000"/>
                  </a:solidFill>
                  <a:latin typeface="ＭＳ Ｐゴシック" panose="020B0600070205080204" pitchFamily="50" charset="-128"/>
                </a:rPr>
                <a:t>適法・違法ラインの位置決定要素</a:t>
              </a:r>
            </a:p>
          </p:txBody>
        </p:sp>
        <p:sp>
          <p:nvSpPr>
            <p:cNvPr id="32781" name="テキスト ボックス 23">
              <a:extLst>
                <a:ext uri="{FF2B5EF4-FFF2-40B4-BE49-F238E27FC236}">
                  <a16:creationId xmlns:a16="http://schemas.microsoft.com/office/drawing/2014/main" id="{8E46B128-4183-4765-B52F-4247741F430E}"/>
                </a:ext>
              </a:extLst>
            </p:cNvPr>
            <p:cNvSpPr txBox="1">
              <a:spLocks noChangeArrowheads="1"/>
            </p:cNvSpPr>
            <p:nvPr/>
          </p:nvSpPr>
          <p:spPr bwMode="auto">
            <a:xfrm>
              <a:off x="1680566" y="2824593"/>
              <a:ext cx="3734347" cy="1292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200">
                  <a:solidFill>
                    <a:srgbClr val="000000"/>
                  </a:solidFill>
                  <a:latin typeface="ＭＳ Ｐゴシック" panose="020B0600070205080204" pitchFamily="50" charset="-128"/>
                </a:rPr>
                <a:t>・定年前年収から再雇用後の年収がどの程度減少したか</a:t>
              </a:r>
              <a:endParaRPr lang="en-US" altLang="ja-JP" sz="1200">
                <a:solidFill>
                  <a:srgbClr val="000000"/>
                </a:solidFill>
                <a:latin typeface="ＭＳ Ｐゴシック" panose="020B0600070205080204" pitchFamily="50" charset="-128"/>
              </a:endParaRPr>
            </a:p>
            <a:p>
              <a:pPr algn="just">
                <a:lnSpc>
                  <a:spcPct val="125000"/>
                </a:lnSpc>
              </a:pPr>
              <a:r>
                <a:rPr lang="ja-JP" altLang="en-US" sz="1200">
                  <a:solidFill>
                    <a:srgbClr val="000000"/>
                  </a:solidFill>
                  <a:latin typeface="ＭＳ Ｐゴシック" panose="020B0600070205080204" pitchFamily="50" charset="-128"/>
                </a:rPr>
                <a:t>・年金不支給期間への配慮</a:t>
              </a:r>
              <a:endParaRPr lang="en-US" altLang="ja-JP" sz="1200">
                <a:solidFill>
                  <a:srgbClr val="000000"/>
                </a:solidFill>
                <a:latin typeface="ＭＳ Ｐゴシック" panose="020B0600070205080204" pitchFamily="50" charset="-128"/>
              </a:endParaRPr>
            </a:p>
            <a:p>
              <a:pPr algn="just">
                <a:lnSpc>
                  <a:spcPct val="125000"/>
                </a:lnSpc>
              </a:pPr>
              <a:r>
                <a:rPr lang="ja-JP" altLang="en-US" sz="1200">
                  <a:solidFill>
                    <a:srgbClr val="000000"/>
                  </a:solidFill>
                  <a:latin typeface="ＭＳ Ｐゴシック" panose="020B0600070205080204" pitchFamily="50" charset="-128"/>
                </a:rPr>
                <a:t>・労使交渉の経緯・説明内容</a:t>
              </a:r>
              <a:endParaRPr lang="en-US" altLang="ja-JP" sz="1200">
                <a:solidFill>
                  <a:srgbClr val="000000"/>
                </a:solidFill>
                <a:latin typeface="ＭＳ Ｐゴシック" panose="020B0600070205080204" pitchFamily="50" charset="-128"/>
              </a:endParaRPr>
            </a:p>
            <a:p>
              <a:pPr algn="just">
                <a:lnSpc>
                  <a:spcPct val="125000"/>
                </a:lnSpc>
              </a:pPr>
              <a:r>
                <a:rPr lang="ja-JP" altLang="en-US" sz="1200">
                  <a:solidFill>
                    <a:srgbClr val="000000"/>
                  </a:solidFill>
                  <a:latin typeface="ＭＳ Ｐゴシック" panose="020B0600070205080204" pitchFamily="50" charset="-128"/>
                </a:rPr>
                <a:t>・代替賃金の内容（単に手当を廃止しただけなのか・代替賃金を創設したか）</a:t>
              </a:r>
            </a:p>
          </p:txBody>
        </p:sp>
        <p:cxnSp>
          <p:nvCxnSpPr>
            <p:cNvPr id="27" name="直線コネクタ 26">
              <a:extLst>
                <a:ext uri="{FF2B5EF4-FFF2-40B4-BE49-F238E27FC236}">
                  <a16:creationId xmlns:a16="http://schemas.microsoft.com/office/drawing/2014/main" id="{57208B48-C563-43A6-8B54-B3DFBCCC89E8}"/>
                </a:ext>
              </a:extLst>
            </p:cNvPr>
            <p:cNvCxnSpPr>
              <a:cxnSpLocks/>
            </p:cNvCxnSpPr>
            <p:nvPr/>
          </p:nvCxnSpPr>
          <p:spPr>
            <a:xfrm>
              <a:off x="3990964" y="1485077"/>
              <a:ext cx="3519553" cy="892118"/>
            </a:xfrm>
            <a:prstGeom prst="line">
              <a:avLst/>
            </a:prstGeom>
            <a:ln w="19050">
              <a:solidFill>
                <a:srgbClr val="0000FF"/>
              </a:solidFill>
            </a:ln>
          </p:spPr>
          <p:style>
            <a:lnRef idx="1">
              <a:schemeClr val="accent1"/>
            </a:lnRef>
            <a:fillRef idx="0">
              <a:schemeClr val="accent1"/>
            </a:fillRef>
            <a:effectRef idx="0">
              <a:schemeClr val="accent1"/>
            </a:effectRef>
            <a:fontRef idx="minor">
              <a:schemeClr val="tx1"/>
            </a:fontRef>
          </p:style>
        </p:cxnSp>
        <p:sp>
          <p:nvSpPr>
            <p:cNvPr id="29" name="楕円 28">
              <a:extLst>
                <a:ext uri="{FF2B5EF4-FFF2-40B4-BE49-F238E27FC236}">
                  <a16:creationId xmlns:a16="http://schemas.microsoft.com/office/drawing/2014/main" id="{A1689F9D-717F-4C3C-9C28-4673003B4CE0}"/>
                </a:ext>
              </a:extLst>
            </p:cNvPr>
            <p:cNvSpPr/>
            <p:nvPr/>
          </p:nvSpPr>
          <p:spPr>
            <a:xfrm>
              <a:off x="5513405" y="1439042"/>
              <a:ext cx="1944723" cy="566702"/>
            </a:xfrm>
            <a:prstGeom prst="ellipse">
              <a:avLst/>
            </a:prstGeom>
            <a:solidFill>
              <a:srgbClr val="3399FF"/>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r>
                <a:rPr lang="ja-JP" altLang="en-US" sz="1400" dirty="0">
                  <a:solidFill>
                    <a:schemeClr val="bg1"/>
                  </a:solidFill>
                  <a:latin typeface="HGPｺﾞｼｯｸM" panose="020B0600000000000000" pitchFamily="50" charset="-128"/>
                  <a:ea typeface="HGPｺﾞｼｯｸM" panose="020B0600000000000000" pitchFamily="50" charset="-128"/>
                </a:rPr>
                <a:t>精勤手当</a:t>
              </a:r>
            </a:p>
          </p:txBody>
        </p:sp>
        <p:sp>
          <p:nvSpPr>
            <p:cNvPr id="32" name="楕円 31">
              <a:extLst>
                <a:ext uri="{FF2B5EF4-FFF2-40B4-BE49-F238E27FC236}">
                  <a16:creationId xmlns:a16="http://schemas.microsoft.com/office/drawing/2014/main" id="{264E506C-2A21-4225-A540-0B466B865A75}"/>
                </a:ext>
              </a:extLst>
            </p:cNvPr>
            <p:cNvSpPr/>
            <p:nvPr/>
          </p:nvSpPr>
          <p:spPr>
            <a:xfrm>
              <a:off x="5513405" y="2435929"/>
              <a:ext cx="1944723" cy="566702"/>
            </a:xfrm>
            <a:prstGeom prst="ellipse">
              <a:avLst/>
            </a:prstGeom>
            <a:solidFill>
              <a:srgbClr val="3399FF"/>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r>
                <a:rPr lang="ja-JP" altLang="en-US" sz="1300" dirty="0">
                  <a:solidFill>
                    <a:schemeClr val="bg1"/>
                  </a:solidFill>
                  <a:latin typeface="HGPｺﾞｼｯｸM" panose="020B0600000000000000" pitchFamily="50" charset="-128"/>
                  <a:ea typeface="HGPｺﾞｼｯｸM" panose="020B0600000000000000" pitchFamily="50" charset="-128"/>
                </a:rPr>
                <a:t>職務給・能力給</a:t>
              </a:r>
            </a:p>
          </p:txBody>
        </p:sp>
        <p:sp>
          <p:nvSpPr>
            <p:cNvPr id="33" name="楕円 32">
              <a:extLst>
                <a:ext uri="{FF2B5EF4-FFF2-40B4-BE49-F238E27FC236}">
                  <a16:creationId xmlns:a16="http://schemas.microsoft.com/office/drawing/2014/main" id="{00778CC8-FB7E-40FA-B0C2-2D904FC69386}"/>
                </a:ext>
              </a:extLst>
            </p:cNvPr>
            <p:cNvSpPr/>
            <p:nvPr/>
          </p:nvSpPr>
          <p:spPr>
            <a:xfrm>
              <a:off x="5513405" y="3380432"/>
              <a:ext cx="1944723" cy="566701"/>
            </a:xfrm>
            <a:prstGeom prst="ellipse">
              <a:avLst/>
            </a:prstGeom>
            <a:solidFill>
              <a:srgbClr val="3399FF"/>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r>
                <a:rPr lang="ja-JP" altLang="en-US" sz="1400" dirty="0">
                  <a:solidFill>
                    <a:schemeClr val="bg1"/>
                  </a:solidFill>
                  <a:latin typeface="HGPｺﾞｼｯｸM" panose="020B0600000000000000" pitchFamily="50" charset="-128"/>
                  <a:ea typeface="HGPｺﾞｼｯｸM" panose="020B0600000000000000" pitchFamily="50" charset="-128"/>
                </a:rPr>
                <a:t>賞与・退職金</a:t>
              </a:r>
            </a:p>
          </p:txBody>
        </p:sp>
        <p:sp>
          <p:nvSpPr>
            <p:cNvPr id="34" name="楕円 33">
              <a:extLst>
                <a:ext uri="{FF2B5EF4-FFF2-40B4-BE49-F238E27FC236}">
                  <a16:creationId xmlns:a16="http://schemas.microsoft.com/office/drawing/2014/main" id="{79D3BD91-E0C6-4BB4-B812-B3DCA914D820}"/>
                </a:ext>
              </a:extLst>
            </p:cNvPr>
            <p:cNvSpPr/>
            <p:nvPr/>
          </p:nvSpPr>
          <p:spPr>
            <a:xfrm>
              <a:off x="5513405" y="4326521"/>
              <a:ext cx="1944723" cy="565114"/>
            </a:xfrm>
            <a:prstGeom prst="ellipse">
              <a:avLst/>
            </a:prstGeom>
            <a:solidFill>
              <a:srgbClr val="3399FF"/>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r>
                <a:rPr lang="ja-JP" altLang="en-US" sz="1300" dirty="0">
                  <a:solidFill>
                    <a:schemeClr val="bg1"/>
                  </a:solidFill>
                  <a:latin typeface="HGPｺﾞｼｯｸM" panose="020B0600000000000000" pitchFamily="50" charset="-128"/>
                  <a:ea typeface="HGPｺﾞｼｯｸM" panose="020B0600000000000000" pitchFamily="50" charset="-128"/>
                </a:rPr>
                <a:t>住宅手当・家族</a:t>
              </a:r>
            </a:p>
          </p:txBody>
        </p:sp>
        <p:cxnSp>
          <p:nvCxnSpPr>
            <p:cNvPr id="31" name="直線矢印コネクタ 30">
              <a:extLst>
                <a:ext uri="{FF2B5EF4-FFF2-40B4-BE49-F238E27FC236}">
                  <a16:creationId xmlns:a16="http://schemas.microsoft.com/office/drawing/2014/main" id="{16F34A60-DF44-4497-90C0-0B2ED598F286}"/>
                </a:ext>
              </a:extLst>
            </p:cNvPr>
            <p:cNvCxnSpPr>
              <a:cxnSpLocks/>
            </p:cNvCxnSpPr>
            <p:nvPr/>
          </p:nvCxnSpPr>
          <p:spPr>
            <a:xfrm flipH="1">
              <a:off x="7266037" y="2037492"/>
              <a:ext cx="690575"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線矢印コネクタ 38">
              <a:extLst>
                <a:ext uri="{FF2B5EF4-FFF2-40B4-BE49-F238E27FC236}">
                  <a16:creationId xmlns:a16="http://schemas.microsoft.com/office/drawing/2014/main" id="{2186F101-7D72-4DA6-8EB8-0EAFDE7EFE7E}"/>
                </a:ext>
              </a:extLst>
            </p:cNvPr>
            <p:cNvCxnSpPr>
              <a:cxnSpLocks/>
            </p:cNvCxnSpPr>
            <p:nvPr/>
          </p:nvCxnSpPr>
          <p:spPr>
            <a:xfrm flipH="1">
              <a:off x="7266037" y="3285188"/>
              <a:ext cx="690575"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2789" name="テキスト ボックス 59395">
              <a:extLst>
                <a:ext uri="{FF2B5EF4-FFF2-40B4-BE49-F238E27FC236}">
                  <a16:creationId xmlns:a16="http://schemas.microsoft.com/office/drawing/2014/main" id="{94F20E3C-CFC9-45D9-B710-88AB9F2ECC5E}"/>
                </a:ext>
              </a:extLst>
            </p:cNvPr>
            <p:cNvSpPr txBox="1">
              <a:spLocks noChangeArrowheads="1"/>
            </p:cNvSpPr>
            <p:nvPr/>
          </p:nvSpPr>
          <p:spPr bwMode="auto">
            <a:xfrm>
              <a:off x="8064497" y="1931348"/>
              <a:ext cx="792088" cy="300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200">
                  <a:solidFill>
                    <a:srgbClr val="000000"/>
                  </a:solidFill>
                  <a:latin typeface="ＭＳ Ｐゴシック" panose="020B0600070205080204" pitchFamily="50" charset="-128"/>
                </a:rPr>
                <a:t>違法エリア</a:t>
              </a:r>
            </a:p>
          </p:txBody>
        </p:sp>
        <p:sp>
          <p:nvSpPr>
            <p:cNvPr id="32790" name="テキスト ボックス 40">
              <a:extLst>
                <a:ext uri="{FF2B5EF4-FFF2-40B4-BE49-F238E27FC236}">
                  <a16:creationId xmlns:a16="http://schemas.microsoft.com/office/drawing/2014/main" id="{AF518E8F-0337-4701-8E51-53FB18613004}"/>
                </a:ext>
              </a:extLst>
            </p:cNvPr>
            <p:cNvSpPr txBox="1">
              <a:spLocks noChangeArrowheads="1"/>
            </p:cNvSpPr>
            <p:nvPr/>
          </p:nvSpPr>
          <p:spPr bwMode="auto">
            <a:xfrm>
              <a:off x="8102754" y="3190626"/>
              <a:ext cx="792088" cy="300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200">
                  <a:solidFill>
                    <a:srgbClr val="000000"/>
                  </a:solidFill>
                  <a:latin typeface="ＭＳ Ｐゴシック" panose="020B0600070205080204" pitchFamily="50" charset="-128"/>
                </a:rPr>
                <a:t>適法エリア</a:t>
              </a: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タイトル 1">
            <a:extLst>
              <a:ext uri="{FF2B5EF4-FFF2-40B4-BE49-F238E27FC236}">
                <a16:creationId xmlns:a16="http://schemas.microsoft.com/office/drawing/2014/main" id="{E0AE9337-076B-45DC-8934-F79B64F1A19A}"/>
              </a:ext>
            </a:extLst>
          </p:cNvPr>
          <p:cNvSpPr>
            <a:spLocks noGrp="1"/>
          </p:cNvSpPr>
          <p:nvPr>
            <p:ph type="title"/>
          </p:nvPr>
        </p:nvSpPr>
        <p:spPr/>
        <p:txBody>
          <a:bodyPr/>
          <a:lstStyle/>
          <a:p>
            <a:r>
              <a:rPr lang="ja-JP" altLang="en-US" sz="2600"/>
              <a:t>仮定事例（最高裁判決に照らして違法か？合法か？）</a:t>
            </a:r>
          </a:p>
        </p:txBody>
      </p:sp>
      <p:graphicFrame>
        <p:nvGraphicFramePr>
          <p:cNvPr id="5" name="コンテンツ プレースホルダー 4">
            <a:extLst>
              <a:ext uri="{FF2B5EF4-FFF2-40B4-BE49-F238E27FC236}">
                <a16:creationId xmlns:a16="http://schemas.microsoft.com/office/drawing/2014/main" id="{5C8D8E9D-AFE0-44DC-A570-649024A30603}"/>
              </a:ext>
            </a:extLst>
          </p:cNvPr>
          <p:cNvGraphicFramePr>
            <a:graphicFrameLocks noGrp="1"/>
          </p:cNvGraphicFramePr>
          <p:nvPr>
            <p:ph sz="quarter" idx="1"/>
          </p:nvPr>
        </p:nvGraphicFramePr>
        <p:xfrm>
          <a:off x="457200" y="1196975"/>
          <a:ext cx="8229600" cy="5018089"/>
        </p:xfrm>
        <a:graphic>
          <a:graphicData uri="http://schemas.openxmlformats.org/drawingml/2006/table">
            <a:tbl>
              <a:tblPr firstRow="1" bandRow="1">
                <a:tableStyleId>{5C22544A-7EE6-4342-B048-85BDC9FD1C3A}</a:tableStyleId>
              </a:tblPr>
              <a:tblGrid>
                <a:gridCol w="2746648">
                  <a:extLst>
                    <a:ext uri="{9D8B030D-6E8A-4147-A177-3AD203B41FA5}">
                      <a16:colId xmlns:a16="http://schemas.microsoft.com/office/drawing/2014/main" val="20000"/>
                    </a:ext>
                  </a:extLst>
                </a:gridCol>
                <a:gridCol w="2808312">
                  <a:extLst>
                    <a:ext uri="{9D8B030D-6E8A-4147-A177-3AD203B41FA5}">
                      <a16:colId xmlns:a16="http://schemas.microsoft.com/office/drawing/2014/main" val="20001"/>
                    </a:ext>
                  </a:extLst>
                </a:gridCol>
                <a:gridCol w="2674640">
                  <a:extLst>
                    <a:ext uri="{9D8B030D-6E8A-4147-A177-3AD203B41FA5}">
                      <a16:colId xmlns:a16="http://schemas.microsoft.com/office/drawing/2014/main" val="20002"/>
                    </a:ext>
                  </a:extLst>
                </a:gridCol>
              </a:tblGrid>
              <a:tr h="350536">
                <a:tc>
                  <a:txBody>
                    <a:bodyPr/>
                    <a:lstStyle/>
                    <a:p>
                      <a:r>
                        <a:rPr kumimoji="1" lang="ja-JP" altLang="en-US" sz="1700" dirty="0">
                          <a:latin typeface="メイリオ" panose="020B0604030504040204" pitchFamily="50" charset="-128"/>
                          <a:ea typeface="メイリオ" panose="020B0604030504040204" pitchFamily="50" charset="-128"/>
                        </a:rPr>
                        <a:t>正社員</a:t>
                      </a:r>
                    </a:p>
                  </a:txBody>
                  <a:tcPr marT="45728" marB="45728"/>
                </a:tc>
                <a:tc>
                  <a:txBody>
                    <a:bodyPr/>
                    <a:lstStyle/>
                    <a:p>
                      <a:r>
                        <a:rPr kumimoji="1" lang="ja-JP" altLang="en-US" sz="1700" dirty="0">
                          <a:latin typeface="メイリオ" panose="020B0604030504040204" pitchFamily="50" charset="-128"/>
                          <a:ea typeface="メイリオ" panose="020B0604030504040204" pitchFamily="50" charset="-128"/>
                        </a:rPr>
                        <a:t>趣旨・目的</a:t>
                      </a:r>
                    </a:p>
                  </a:txBody>
                  <a:tcPr marT="45728" marB="45728"/>
                </a:tc>
                <a:tc>
                  <a:txBody>
                    <a:bodyPr/>
                    <a:lstStyle/>
                    <a:p>
                      <a:r>
                        <a:rPr kumimoji="1" lang="ja-JP" altLang="en-US" sz="1700" dirty="0">
                          <a:latin typeface="メイリオ" panose="020B0604030504040204" pitchFamily="50" charset="-128"/>
                          <a:ea typeface="メイリオ" panose="020B0604030504040204" pitchFamily="50" charset="-128"/>
                        </a:rPr>
                        <a:t>再雇用</a:t>
                      </a:r>
                    </a:p>
                  </a:txBody>
                  <a:tcPr marT="45728" marB="45728"/>
                </a:tc>
                <a:extLst>
                  <a:ext uri="{0D108BD9-81ED-4DB2-BD59-A6C34878D82A}">
                    <a16:rowId xmlns:a16="http://schemas.microsoft.com/office/drawing/2014/main" val="10000"/>
                  </a:ext>
                </a:extLst>
              </a:tr>
              <a:tr h="546207">
                <a:tc>
                  <a:txBody>
                    <a:bodyPr/>
                    <a:lstStyle/>
                    <a:p>
                      <a:r>
                        <a:rPr kumimoji="1" lang="ja-JP" altLang="en-US" sz="1700" dirty="0">
                          <a:latin typeface="メイリオ" panose="020B0604030504040204" pitchFamily="50" charset="-128"/>
                          <a:ea typeface="メイリオ" panose="020B0604030504040204" pitchFamily="50" charset="-128"/>
                        </a:rPr>
                        <a:t>基本給（２１万円）</a:t>
                      </a:r>
                    </a:p>
                  </a:txBody>
                  <a:tcPr marT="45728" marB="45728"/>
                </a:tc>
                <a:tc>
                  <a:txBody>
                    <a:bodyPr/>
                    <a:lstStyle/>
                    <a:p>
                      <a:r>
                        <a:rPr kumimoji="1" lang="ja-JP" altLang="en-US" sz="1700" dirty="0">
                          <a:latin typeface="メイリオ" panose="020B0604030504040204" pitchFamily="50" charset="-128"/>
                          <a:ea typeface="メイリオ" panose="020B0604030504040204" pitchFamily="50" charset="-128"/>
                        </a:rPr>
                        <a:t>正社員にのみ支払っている</a:t>
                      </a:r>
                    </a:p>
                  </a:txBody>
                  <a:tcPr marT="45728" marB="45728"/>
                </a:tc>
                <a:tc>
                  <a:txBody>
                    <a:bodyPr/>
                    <a:lstStyle/>
                    <a:p>
                      <a:r>
                        <a:rPr kumimoji="1" lang="ja-JP" altLang="en-US" sz="1700" dirty="0">
                          <a:latin typeface="メイリオ" panose="020B0604030504040204" pitchFamily="50" charset="-128"/>
                          <a:ea typeface="メイリオ" panose="020B0604030504040204" pitchFamily="50" charset="-128"/>
                        </a:rPr>
                        <a:t>２１万円</a:t>
                      </a:r>
                    </a:p>
                  </a:txBody>
                  <a:tcPr marT="45728" marB="45728"/>
                </a:tc>
                <a:extLst>
                  <a:ext uri="{0D108BD9-81ED-4DB2-BD59-A6C34878D82A}">
                    <a16:rowId xmlns:a16="http://schemas.microsoft.com/office/drawing/2014/main" val="10001"/>
                  </a:ext>
                </a:extLst>
              </a:tr>
              <a:tr h="609616">
                <a:tc>
                  <a:txBody>
                    <a:bodyPr/>
                    <a:lstStyle/>
                    <a:p>
                      <a:r>
                        <a:rPr kumimoji="1" lang="ja-JP" altLang="en-US" sz="1700" dirty="0">
                          <a:latin typeface="メイリオ" panose="020B0604030504040204" pitchFamily="50" charset="-128"/>
                          <a:ea typeface="メイリオ" panose="020B0604030504040204" pitchFamily="50" charset="-128"/>
                        </a:rPr>
                        <a:t>職制手当（２万円）</a:t>
                      </a:r>
                    </a:p>
                  </a:txBody>
                  <a:tcPr marT="45728" marB="45728"/>
                </a:tc>
                <a:tc>
                  <a:txBody>
                    <a:bodyPr/>
                    <a:lstStyle/>
                    <a:p>
                      <a:r>
                        <a:rPr kumimoji="1" lang="ja-JP" altLang="en-US" sz="1700" dirty="0">
                          <a:latin typeface="メイリオ" panose="020B0604030504040204" pitchFamily="50" charset="-128"/>
                          <a:ea typeface="メイリオ" panose="020B0604030504040204" pitchFamily="50" charset="-128"/>
                        </a:rPr>
                        <a:t>職長以上に支払っている</a:t>
                      </a:r>
                    </a:p>
                  </a:txBody>
                  <a:tcPr marT="45728" marB="45728"/>
                </a:tc>
                <a:tc>
                  <a:txBody>
                    <a:bodyPr/>
                    <a:lstStyle/>
                    <a:p>
                      <a:r>
                        <a:rPr kumimoji="1" lang="ja-JP" altLang="en-US" sz="1700" dirty="0">
                          <a:latin typeface="メイリオ" panose="020B0604030504040204" pitchFamily="50" charset="-128"/>
                          <a:ea typeface="メイリオ" panose="020B0604030504040204" pitchFamily="50" charset="-128"/>
                        </a:rPr>
                        <a:t>無し（業務内容・責任はそのまま）</a:t>
                      </a:r>
                    </a:p>
                  </a:txBody>
                  <a:tcPr marT="45728" marB="45728"/>
                </a:tc>
                <a:extLst>
                  <a:ext uri="{0D108BD9-81ED-4DB2-BD59-A6C34878D82A}">
                    <a16:rowId xmlns:a16="http://schemas.microsoft.com/office/drawing/2014/main" val="10002"/>
                  </a:ext>
                </a:extLst>
              </a:tr>
              <a:tr h="609616">
                <a:tc>
                  <a:txBody>
                    <a:bodyPr/>
                    <a:lstStyle/>
                    <a:p>
                      <a:r>
                        <a:rPr kumimoji="1" lang="ja-JP" altLang="en-US" sz="1700" dirty="0">
                          <a:latin typeface="メイリオ" panose="020B0604030504040204" pitchFamily="50" charset="-128"/>
                          <a:ea typeface="メイリオ" panose="020B0604030504040204" pitchFamily="50" charset="-128"/>
                        </a:rPr>
                        <a:t>職能資格手当（３万円）</a:t>
                      </a:r>
                    </a:p>
                  </a:txBody>
                  <a:tcPr marT="45728" marB="45728"/>
                </a:tc>
                <a:tc>
                  <a:txBody>
                    <a:bodyPr/>
                    <a:lstStyle/>
                    <a:p>
                      <a:r>
                        <a:rPr kumimoji="1" lang="ja-JP" altLang="en-US" sz="1700" dirty="0">
                          <a:latin typeface="メイリオ" panose="020B0604030504040204" pitchFamily="50" charset="-128"/>
                          <a:ea typeface="メイリオ" panose="020B0604030504040204" pitchFamily="50" charset="-128"/>
                        </a:rPr>
                        <a:t>職能資格に応じて支払っている</a:t>
                      </a:r>
                    </a:p>
                  </a:txBody>
                  <a:tcPr marT="45728" marB="45728"/>
                </a:tc>
                <a:tc>
                  <a:txBody>
                    <a:bodyPr/>
                    <a:lstStyle/>
                    <a:p>
                      <a:r>
                        <a:rPr kumimoji="1" lang="ja-JP" altLang="en-US" sz="1700" dirty="0">
                          <a:latin typeface="メイリオ" panose="020B0604030504040204" pitchFamily="50" charset="-128"/>
                          <a:ea typeface="メイリオ" panose="020B0604030504040204" pitchFamily="50" charset="-128"/>
                        </a:rPr>
                        <a:t>無し</a:t>
                      </a:r>
                    </a:p>
                  </a:txBody>
                  <a:tcPr marT="45728" marB="45728"/>
                </a:tc>
                <a:extLst>
                  <a:ext uri="{0D108BD9-81ED-4DB2-BD59-A6C34878D82A}">
                    <a16:rowId xmlns:a16="http://schemas.microsoft.com/office/drawing/2014/main" val="10003"/>
                  </a:ext>
                </a:extLst>
              </a:tr>
              <a:tr h="546207">
                <a:tc>
                  <a:txBody>
                    <a:bodyPr/>
                    <a:lstStyle/>
                    <a:p>
                      <a:r>
                        <a:rPr kumimoji="1" lang="ja-JP" altLang="en-US" sz="1700" dirty="0">
                          <a:latin typeface="メイリオ" panose="020B0604030504040204" pitchFamily="50" charset="-128"/>
                          <a:ea typeface="メイリオ" panose="020B0604030504040204" pitchFamily="50" charset="-128"/>
                        </a:rPr>
                        <a:t>精勤手当（１万円）</a:t>
                      </a:r>
                    </a:p>
                  </a:txBody>
                  <a:tcPr marT="45728" marB="45728"/>
                </a:tc>
                <a:tc>
                  <a:txBody>
                    <a:bodyPr/>
                    <a:lstStyle/>
                    <a:p>
                      <a:r>
                        <a:rPr kumimoji="1" lang="ja-JP" altLang="en-US" sz="1700" dirty="0">
                          <a:latin typeface="メイリオ" panose="020B0604030504040204" pitchFamily="50" charset="-128"/>
                          <a:ea typeface="メイリオ" panose="020B0604030504040204" pitchFamily="50" charset="-128"/>
                        </a:rPr>
                        <a:t>正社員にのみ支払っている</a:t>
                      </a:r>
                    </a:p>
                  </a:txBody>
                  <a:tcPr marT="45728" marB="45728"/>
                </a:tc>
                <a:tc>
                  <a:txBody>
                    <a:bodyPr/>
                    <a:lstStyle/>
                    <a:p>
                      <a:r>
                        <a:rPr kumimoji="1" lang="ja-JP" altLang="en-US" sz="1700" dirty="0">
                          <a:latin typeface="メイリオ" panose="020B0604030504040204" pitchFamily="50" charset="-128"/>
                          <a:ea typeface="メイリオ" panose="020B0604030504040204" pitchFamily="50" charset="-128"/>
                        </a:rPr>
                        <a:t>１万円</a:t>
                      </a:r>
                    </a:p>
                  </a:txBody>
                  <a:tcPr marT="45728" marB="45728"/>
                </a:tc>
                <a:extLst>
                  <a:ext uri="{0D108BD9-81ED-4DB2-BD59-A6C34878D82A}">
                    <a16:rowId xmlns:a16="http://schemas.microsoft.com/office/drawing/2014/main" val="10004"/>
                  </a:ext>
                </a:extLst>
              </a:tr>
              <a:tr h="609616">
                <a:tc>
                  <a:txBody>
                    <a:bodyPr/>
                    <a:lstStyle/>
                    <a:p>
                      <a:r>
                        <a:rPr kumimoji="1" lang="ja-JP" altLang="en-US" sz="1700" dirty="0">
                          <a:latin typeface="メイリオ" panose="020B0604030504040204" pitchFamily="50" charset="-128"/>
                          <a:ea typeface="メイリオ" panose="020B0604030504040204" pitchFamily="50" charset="-128"/>
                        </a:rPr>
                        <a:t>交替勤務手当（１万円）</a:t>
                      </a:r>
                    </a:p>
                  </a:txBody>
                  <a:tcPr marT="45728" marB="45728"/>
                </a:tc>
                <a:tc>
                  <a:txBody>
                    <a:bodyPr/>
                    <a:lstStyle/>
                    <a:p>
                      <a:r>
                        <a:rPr kumimoji="1" lang="ja-JP" altLang="en-US" sz="1700" dirty="0">
                          <a:latin typeface="メイリオ" panose="020B0604030504040204" pitchFamily="50" charset="-128"/>
                          <a:ea typeface="メイリオ" panose="020B0604030504040204" pitchFamily="50" charset="-128"/>
                        </a:rPr>
                        <a:t>正社員にのみ支払っている</a:t>
                      </a:r>
                    </a:p>
                  </a:txBody>
                  <a:tcPr marT="45728" marB="45728"/>
                </a:tc>
                <a:tc>
                  <a:txBody>
                    <a:bodyPr/>
                    <a:lstStyle/>
                    <a:p>
                      <a:r>
                        <a:rPr kumimoji="1" lang="ja-JP" altLang="en-US" sz="1700" dirty="0">
                          <a:latin typeface="メイリオ" panose="020B0604030504040204" pitchFamily="50" charset="-128"/>
                          <a:ea typeface="メイリオ" panose="020B0604030504040204" pitchFamily="50" charset="-128"/>
                        </a:rPr>
                        <a:t>無し（交替勤務は行っている）</a:t>
                      </a:r>
                      <a:endParaRPr kumimoji="1" lang="en-US" altLang="ja-JP" sz="1700" dirty="0">
                        <a:latin typeface="メイリオ" panose="020B0604030504040204" pitchFamily="50" charset="-128"/>
                        <a:ea typeface="メイリオ" panose="020B0604030504040204" pitchFamily="50" charset="-128"/>
                      </a:endParaRPr>
                    </a:p>
                  </a:txBody>
                  <a:tcPr marT="45728" marB="45728"/>
                </a:tc>
                <a:extLst>
                  <a:ext uri="{0D108BD9-81ED-4DB2-BD59-A6C34878D82A}">
                    <a16:rowId xmlns:a16="http://schemas.microsoft.com/office/drawing/2014/main" val="10005"/>
                  </a:ext>
                </a:extLst>
              </a:tr>
              <a:tr h="582097">
                <a:tc>
                  <a:txBody>
                    <a:bodyPr/>
                    <a:lstStyle/>
                    <a:p>
                      <a:r>
                        <a:rPr kumimoji="1" lang="ja-JP" altLang="en-US" sz="1700" dirty="0">
                          <a:latin typeface="メイリオ" panose="020B0604030504040204" pitchFamily="50" charset="-128"/>
                          <a:ea typeface="メイリオ" panose="020B0604030504040204" pitchFamily="50" charset="-128"/>
                        </a:rPr>
                        <a:t>住宅手当（１万円）</a:t>
                      </a:r>
                    </a:p>
                  </a:txBody>
                  <a:tcPr marT="45728" marB="45728"/>
                </a:tc>
                <a:tc>
                  <a:txBody>
                    <a:bodyPr/>
                    <a:lstStyle/>
                    <a:p>
                      <a:r>
                        <a:rPr kumimoji="1" lang="ja-JP" altLang="en-US" sz="1700" dirty="0">
                          <a:latin typeface="メイリオ" panose="020B0604030504040204" pitchFamily="50" charset="-128"/>
                          <a:ea typeface="メイリオ" panose="020B0604030504040204" pitchFamily="50" charset="-128"/>
                        </a:rPr>
                        <a:t>正社員にのみ支払っている</a:t>
                      </a:r>
                    </a:p>
                  </a:txBody>
                  <a:tcPr marT="45728" marB="45728"/>
                </a:tc>
                <a:tc>
                  <a:txBody>
                    <a:bodyPr/>
                    <a:lstStyle/>
                    <a:p>
                      <a:r>
                        <a:rPr kumimoji="1" lang="ja-JP" altLang="en-US" sz="1700" dirty="0">
                          <a:latin typeface="メイリオ" panose="020B0604030504040204" pitchFamily="50" charset="-128"/>
                          <a:ea typeface="メイリオ" panose="020B0604030504040204" pitchFamily="50" charset="-128"/>
                        </a:rPr>
                        <a:t>無し</a:t>
                      </a:r>
                      <a:endParaRPr kumimoji="1" lang="en-US" altLang="ja-JP" sz="1700" dirty="0">
                        <a:latin typeface="メイリオ" panose="020B0604030504040204" pitchFamily="50" charset="-128"/>
                        <a:ea typeface="メイリオ" panose="020B0604030504040204" pitchFamily="50" charset="-128"/>
                      </a:endParaRPr>
                    </a:p>
                  </a:txBody>
                  <a:tcPr marT="45728" marB="45728"/>
                </a:tc>
                <a:extLst>
                  <a:ext uri="{0D108BD9-81ED-4DB2-BD59-A6C34878D82A}">
                    <a16:rowId xmlns:a16="http://schemas.microsoft.com/office/drawing/2014/main" val="10006"/>
                  </a:ext>
                </a:extLst>
              </a:tr>
              <a:tr h="582097">
                <a:tc>
                  <a:txBody>
                    <a:bodyPr/>
                    <a:lstStyle/>
                    <a:p>
                      <a:r>
                        <a:rPr kumimoji="1" lang="ja-JP" altLang="en-US" sz="1700" dirty="0">
                          <a:latin typeface="メイリオ" panose="020B0604030504040204" pitchFamily="50" charset="-128"/>
                          <a:ea typeface="メイリオ" panose="020B0604030504040204" pitchFamily="50" charset="-128"/>
                        </a:rPr>
                        <a:t>通勤手当（１万円）</a:t>
                      </a:r>
                    </a:p>
                  </a:txBody>
                  <a:tcPr marT="45728" marB="45728"/>
                </a:tc>
                <a:tc>
                  <a:txBody>
                    <a:bodyPr/>
                    <a:lstStyle/>
                    <a:p>
                      <a:endParaRPr kumimoji="1" lang="ja-JP" altLang="en-US" sz="1700" dirty="0">
                        <a:latin typeface="メイリオ" panose="020B0604030504040204" pitchFamily="50" charset="-128"/>
                        <a:ea typeface="メイリオ" panose="020B0604030504040204" pitchFamily="50" charset="-128"/>
                      </a:endParaRPr>
                    </a:p>
                  </a:txBody>
                  <a:tcPr marT="45728" marB="45728"/>
                </a:tc>
                <a:tc>
                  <a:txBody>
                    <a:bodyPr/>
                    <a:lstStyle/>
                    <a:p>
                      <a:r>
                        <a:rPr kumimoji="1" lang="ja-JP" altLang="en-US" sz="1700" dirty="0">
                          <a:latin typeface="メイリオ" panose="020B0604030504040204" pitchFamily="50" charset="-128"/>
                          <a:ea typeface="メイリオ" panose="020B0604030504040204" pitchFamily="50" charset="-128"/>
                        </a:rPr>
                        <a:t>１万円</a:t>
                      </a:r>
                      <a:endParaRPr kumimoji="1" lang="en-US" altLang="ja-JP" sz="1700" dirty="0">
                        <a:latin typeface="メイリオ" panose="020B0604030504040204" pitchFamily="50" charset="-128"/>
                        <a:ea typeface="メイリオ" panose="020B0604030504040204" pitchFamily="50" charset="-128"/>
                      </a:endParaRPr>
                    </a:p>
                  </a:txBody>
                  <a:tcPr marT="45728" marB="45728"/>
                </a:tc>
                <a:extLst>
                  <a:ext uri="{0D108BD9-81ED-4DB2-BD59-A6C34878D82A}">
                    <a16:rowId xmlns:a16="http://schemas.microsoft.com/office/drawing/2014/main" val="10007"/>
                  </a:ext>
                </a:extLst>
              </a:tr>
              <a:tr h="582097">
                <a:tc>
                  <a:txBody>
                    <a:bodyPr/>
                    <a:lstStyle/>
                    <a:p>
                      <a:r>
                        <a:rPr kumimoji="1" lang="ja-JP" altLang="en-US" sz="1700" dirty="0">
                          <a:latin typeface="メイリオ" panose="020B0604030504040204" pitchFamily="50" charset="-128"/>
                          <a:ea typeface="メイリオ" panose="020B0604030504040204" pitchFamily="50" charset="-128"/>
                        </a:rPr>
                        <a:t>賞与・退職金</a:t>
                      </a:r>
                    </a:p>
                  </a:txBody>
                  <a:tcPr marT="45728" marB="45728"/>
                </a:tc>
                <a:tc>
                  <a:txBody>
                    <a:bodyPr/>
                    <a:lstStyle/>
                    <a:p>
                      <a:endParaRPr kumimoji="1" lang="ja-JP" altLang="en-US" sz="1700" dirty="0">
                        <a:latin typeface="メイリオ" panose="020B0604030504040204" pitchFamily="50" charset="-128"/>
                        <a:ea typeface="メイリオ" panose="020B0604030504040204" pitchFamily="50" charset="-128"/>
                      </a:endParaRPr>
                    </a:p>
                  </a:txBody>
                  <a:tcPr marT="45728" marB="45728"/>
                </a:tc>
                <a:tc>
                  <a:txBody>
                    <a:bodyPr/>
                    <a:lstStyle/>
                    <a:p>
                      <a:r>
                        <a:rPr kumimoji="1" lang="ja-JP" altLang="en-US" sz="1700" dirty="0">
                          <a:latin typeface="メイリオ" panose="020B0604030504040204" pitchFamily="50" charset="-128"/>
                          <a:ea typeface="メイリオ" panose="020B0604030504040204" pitchFamily="50" charset="-128"/>
                        </a:rPr>
                        <a:t>無し</a:t>
                      </a:r>
                      <a:endParaRPr kumimoji="1" lang="en-US" altLang="ja-JP" sz="1700" dirty="0">
                        <a:latin typeface="メイリオ" panose="020B0604030504040204" pitchFamily="50" charset="-128"/>
                        <a:ea typeface="メイリオ" panose="020B0604030504040204" pitchFamily="50" charset="-128"/>
                      </a:endParaRPr>
                    </a:p>
                  </a:txBody>
                  <a:tcPr marT="45728" marB="45728"/>
                </a:tc>
                <a:extLst>
                  <a:ext uri="{0D108BD9-81ED-4DB2-BD59-A6C34878D82A}">
                    <a16:rowId xmlns:a16="http://schemas.microsoft.com/office/drawing/2014/main" val="10008"/>
                  </a:ext>
                </a:extLst>
              </a:tr>
            </a:tbl>
          </a:graphicData>
        </a:graphic>
      </p:graphicFrame>
      <p:sp>
        <p:nvSpPr>
          <p:cNvPr id="3" name="スライド番号プレースホルダー 2">
            <a:extLst>
              <a:ext uri="{FF2B5EF4-FFF2-40B4-BE49-F238E27FC236}">
                <a16:creationId xmlns:a16="http://schemas.microsoft.com/office/drawing/2014/main" id="{1FBDC96F-EFBB-4CBA-885B-82F19DB8192C}"/>
              </a:ext>
            </a:extLst>
          </p:cNvPr>
          <p:cNvSpPr>
            <a:spLocks noGrp="1"/>
          </p:cNvSpPr>
          <p:nvPr>
            <p:ph type="sldNum" sz="quarter" idx="12"/>
          </p:nvPr>
        </p:nvSpPr>
        <p:spPr/>
        <p:txBody>
          <a:bodyPr/>
          <a:lstStyle>
            <a:lvl1pPr defTabSz="890588">
              <a:defRPr kumimoji="1" sz="2000">
                <a:solidFill>
                  <a:schemeClr val="tx1"/>
                </a:solidFill>
                <a:latin typeface="Calibri" panose="020F0502020204030204" pitchFamily="34" charset="0"/>
                <a:ea typeface="ＭＳ Ｐゴシック" panose="020B0600070205080204" pitchFamily="50" charset="-128"/>
              </a:defRPr>
            </a:lvl1pPr>
            <a:lvl2pPr defTabSz="890588">
              <a:defRPr kumimoji="1" sz="2000">
                <a:solidFill>
                  <a:schemeClr val="tx1"/>
                </a:solidFill>
                <a:latin typeface="Calibri" panose="020F0502020204030204" pitchFamily="34" charset="0"/>
                <a:ea typeface="ＭＳ Ｐゴシック" panose="020B0600070205080204" pitchFamily="50" charset="-128"/>
              </a:defRPr>
            </a:lvl2pPr>
            <a:lvl3pPr defTabSz="890588">
              <a:defRPr kumimoji="1" sz="2000">
                <a:solidFill>
                  <a:schemeClr val="tx1"/>
                </a:solidFill>
                <a:latin typeface="Calibri" panose="020F0502020204030204" pitchFamily="34" charset="0"/>
                <a:ea typeface="ＭＳ Ｐゴシック" panose="020B0600070205080204" pitchFamily="50" charset="-128"/>
              </a:defRPr>
            </a:lvl3pPr>
            <a:lvl4pPr defTabSz="890588">
              <a:defRPr kumimoji="1" sz="2000">
                <a:solidFill>
                  <a:schemeClr val="tx1"/>
                </a:solidFill>
                <a:latin typeface="Calibri" panose="020F0502020204030204" pitchFamily="34" charset="0"/>
                <a:ea typeface="ＭＳ Ｐゴシック" panose="020B0600070205080204" pitchFamily="50" charset="-128"/>
              </a:defRPr>
            </a:lvl4pPr>
            <a:lvl5pPr defTabSz="890588">
              <a:defRPr kumimoji="1" sz="2000">
                <a:solidFill>
                  <a:schemeClr val="tx1"/>
                </a:solidFill>
                <a:latin typeface="Calibri" panose="020F0502020204030204" pitchFamily="34" charset="0"/>
                <a:ea typeface="ＭＳ Ｐゴシック" panose="020B0600070205080204" pitchFamily="50" charset="-128"/>
              </a:defRPr>
            </a:lvl5pPr>
            <a:lvl6pPr marL="25431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6pPr>
            <a:lvl7pPr marL="30003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7pPr>
            <a:lvl8pPr marL="34575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8pPr>
            <a:lvl9pPr marL="39147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9pPr>
          </a:lstStyle>
          <a:p>
            <a:fld id="{DFF8E789-0C24-46B8-A611-570FEF2F9AD5}" type="slidenum">
              <a:rPr lang="ja-JP" altLang="en-US" sz="800">
                <a:solidFill>
                  <a:srgbClr val="000000"/>
                </a:solidFill>
                <a:latin typeface="Arial" panose="020B0604020202020204" pitchFamily="34" charset="0"/>
              </a:rPr>
              <a:pPr/>
              <a:t>5</a:t>
            </a:fld>
            <a:endParaRPr lang="ja-JP" altLang="en-US" sz="800">
              <a:solidFill>
                <a:srgbClr val="000000"/>
              </a:solidFill>
              <a:latin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タイトル 1">
            <a:extLst>
              <a:ext uri="{FF2B5EF4-FFF2-40B4-BE49-F238E27FC236}">
                <a16:creationId xmlns:a16="http://schemas.microsoft.com/office/drawing/2014/main" id="{319A199A-77EC-4CC9-9D06-D963FE2D1F4C}"/>
              </a:ext>
            </a:extLst>
          </p:cNvPr>
          <p:cNvSpPr>
            <a:spLocks noGrp="1"/>
          </p:cNvSpPr>
          <p:nvPr>
            <p:ph type="title"/>
          </p:nvPr>
        </p:nvSpPr>
        <p:spPr/>
        <p:txBody>
          <a:bodyPr/>
          <a:lstStyle/>
          <a:p>
            <a:r>
              <a:rPr lang="ja-JP" altLang="en-US" sz="2600"/>
              <a:t>仮定事例（最高裁判決に照らして違法か？合法か？）</a:t>
            </a:r>
          </a:p>
        </p:txBody>
      </p:sp>
      <p:sp>
        <p:nvSpPr>
          <p:cNvPr id="5" name="スライド番号プレースホルダー 4">
            <a:extLst>
              <a:ext uri="{FF2B5EF4-FFF2-40B4-BE49-F238E27FC236}">
                <a16:creationId xmlns:a16="http://schemas.microsoft.com/office/drawing/2014/main" id="{A116B278-33A1-45AA-89C7-2F9765276D14}"/>
              </a:ext>
            </a:extLst>
          </p:cNvPr>
          <p:cNvSpPr>
            <a:spLocks noGrp="1"/>
          </p:cNvSpPr>
          <p:nvPr>
            <p:ph type="sldNum" sz="quarter" idx="12"/>
          </p:nvPr>
        </p:nvSpPr>
        <p:spPr/>
        <p:txBody>
          <a:bodyPr/>
          <a:lstStyle>
            <a:lvl1pPr defTabSz="890588">
              <a:defRPr kumimoji="1" sz="2000">
                <a:solidFill>
                  <a:schemeClr val="tx1"/>
                </a:solidFill>
                <a:latin typeface="Calibri" panose="020F0502020204030204" pitchFamily="34" charset="0"/>
                <a:ea typeface="ＭＳ Ｐゴシック" panose="020B0600070205080204" pitchFamily="50" charset="-128"/>
              </a:defRPr>
            </a:lvl1pPr>
            <a:lvl2pPr defTabSz="890588">
              <a:defRPr kumimoji="1" sz="2000">
                <a:solidFill>
                  <a:schemeClr val="tx1"/>
                </a:solidFill>
                <a:latin typeface="Calibri" panose="020F0502020204030204" pitchFamily="34" charset="0"/>
                <a:ea typeface="ＭＳ Ｐゴシック" panose="020B0600070205080204" pitchFamily="50" charset="-128"/>
              </a:defRPr>
            </a:lvl2pPr>
            <a:lvl3pPr defTabSz="890588">
              <a:defRPr kumimoji="1" sz="2000">
                <a:solidFill>
                  <a:schemeClr val="tx1"/>
                </a:solidFill>
                <a:latin typeface="Calibri" panose="020F0502020204030204" pitchFamily="34" charset="0"/>
                <a:ea typeface="ＭＳ Ｐゴシック" panose="020B0600070205080204" pitchFamily="50" charset="-128"/>
              </a:defRPr>
            </a:lvl3pPr>
            <a:lvl4pPr defTabSz="890588">
              <a:defRPr kumimoji="1" sz="2000">
                <a:solidFill>
                  <a:schemeClr val="tx1"/>
                </a:solidFill>
                <a:latin typeface="Calibri" panose="020F0502020204030204" pitchFamily="34" charset="0"/>
                <a:ea typeface="ＭＳ Ｐゴシック" panose="020B0600070205080204" pitchFamily="50" charset="-128"/>
              </a:defRPr>
            </a:lvl4pPr>
            <a:lvl5pPr defTabSz="890588">
              <a:defRPr kumimoji="1" sz="2000">
                <a:solidFill>
                  <a:schemeClr val="tx1"/>
                </a:solidFill>
                <a:latin typeface="Calibri" panose="020F0502020204030204" pitchFamily="34" charset="0"/>
                <a:ea typeface="ＭＳ Ｐゴシック" panose="020B0600070205080204" pitchFamily="50" charset="-128"/>
              </a:defRPr>
            </a:lvl5pPr>
            <a:lvl6pPr marL="25431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6pPr>
            <a:lvl7pPr marL="30003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7pPr>
            <a:lvl8pPr marL="34575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8pPr>
            <a:lvl9pPr marL="39147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9pPr>
          </a:lstStyle>
          <a:p>
            <a:fld id="{13D069A9-75A1-4DCD-95C0-3AC3D49BF8C1}" type="slidenum">
              <a:rPr lang="ja-JP" altLang="en-US" sz="800">
                <a:solidFill>
                  <a:srgbClr val="000000"/>
                </a:solidFill>
                <a:latin typeface="Arial" panose="020B0604020202020204" pitchFamily="34" charset="0"/>
              </a:rPr>
              <a:pPr/>
              <a:t>6</a:t>
            </a:fld>
            <a:endParaRPr lang="ja-JP" altLang="en-US" sz="800">
              <a:solidFill>
                <a:srgbClr val="000000"/>
              </a:solidFill>
              <a:latin typeface="Arial" panose="020B0604020202020204" pitchFamily="34" charset="0"/>
            </a:endParaRPr>
          </a:p>
        </p:txBody>
      </p:sp>
      <p:grpSp>
        <p:nvGrpSpPr>
          <p:cNvPr id="35844" name="グループ化 5">
            <a:extLst>
              <a:ext uri="{FF2B5EF4-FFF2-40B4-BE49-F238E27FC236}">
                <a16:creationId xmlns:a16="http://schemas.microsoft.com/office/drawing/2014/main" id="{AC1CD5D6-767A-4A9B-A8ED-9D1C467E246F}"/>
              </a:ext>
            </a:extLst>
          </p:cNvPr>
          <p:cNvGrpSpPr>
            <a:grpSpLocks/>
          </p:cNvGrpSpPr>
          <p:nvPr/>
        </p:nvGrpSpPr>
        <p:grpSpPr bwMode="auto">
          <a:xfrm>
            <a:off x="191730" y="1484313"/>
            <a:ext cx="8703033" cy="4654550"/>
            <a:chOff x="191649" y="1439042"/>
            <a:chExt cx="8703193" cy="4654254"/>
          </a:xfrm>
        </p:grpSpPr>
        <p:cxnSp>
          <p:nvCxnSpPr>
            <p:cNvPr id="7" name="直線コネクタ 6">
              <a:extLst>
                <a:ext uri="{FF2B5EF4-FFF2-40B4-BE49-F238E27FC236}">
                  <a16:creationId xmlns:a16="http://schemas.microsoft.com/office/drawing/2014/main" id="{DD2C19EF-3FFA-4E2D-8ADF-F5462C616FDA}"/>
                </a:ext>
              </a:extLst>
            </p:cNvPr>
            <p:cNvCxnSpPr>
              <a:cxnSpLocks/>
            </p:cNvCxnSpPr>
            <p:nvPr/>
          </p:nvCxnSpPr>
          <p:spPr>
            <a:xfrm>
              <a:off x="1260414" y="1485076"/>
              <a:ext cx="0" cy="46082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359D44A3-59A2-48C3-A1D9-D0DCEF2992FD}"/>
                </a:ext>
              </a:extLst>
            </p:cNvPr>
            <p:cNvCxnSpPr>
              <a:cxnSpLocks/>
            </p:cNvCxnSpPr>
            <p:nvPr/>
          </p:nvCxnSpPr>
          <p:spPr>
            <a:xfrm>
              <a:off x="507925" y="5445637"/>
              <a:ext cx="701687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5848" name="テキスト ボックス 8">
              <a:extLst>
                <a:ext uri="{FF2B5EF4-FFF2-40B4-BE49-F238E27FC236}">
                  <a16:creationId xmlns:a16="http://schemas.microsoft.com/office/drawing/2014/main" id="{8D31DE8C-461B-468D-9BC5-FE6384516440}"/>
                </a:ext>
              </a:extLst>
            </p:cNvPr>
            <p:cNvSpPr txBox="1">
              <a:spLocks noChangeArrowheads="1"/>
            </p:cNvSpPr>
            <p:nvPr/>
          </p:nvSpPr>
          <p:spPr bwMode="auto">
            <a:xfrm>
              <a:off x="1424093" y="1515408"/>
              <a:ext cx="683120" cy="355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400" dirty="0">
                  <a:solidFill>
                    <a:srgbClr val="000000"/>
                  </a:solidFill>
                  <a:latin typeface="ＭＳ Ｐゴシック" panose="020B0600070205080204" pitchFamily="50" charset="-128"/>
                </a:rPr>
                <a:t>強い</a:t>
              </a:r>
            </a:p>
          </p:txBody>
        </p:sp>
        <p:sp>
          <p:nvSpPr>
            <p:cNvPr id="35849" name="テキスト ボックス 9">
              <a:extLst>
                <a:ext uri="{FF2B5EF4-FFF2-40B4-BE49-F238E27FC236}">
                  <a16:creationId xmlns:a16="http://schemas.microsoft.com/office/drawing/2014/main" id="{1746D372-F5F6-4B16-BFC5-601CC7ED4099}"/>
                </a:ext>
              </a:extLst>
            </p:cNvPr>
            <p:cNvSpPr txBox="1">
              <a:spLocks noChangeArrowheads="1"/>
            </p:cNvSpPr>
            <p:nvPr/>
          </p:nvSpPr>
          <p:spPr bwMode="auto">
            <a:xfrm>
              <a:off x="1438064" y="5013940"/>
              <a:ext cx="683120" cy="355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400">
                  <a:solidFill>
                    <a:srgbClr val="000000"/>
                  </a:solidFill>
                  <a:latin typeface="ＭＳ Ｐゴシック" panose="020B0600070205080204" pitchFamily="50" charset="-128"/>
                </a:rPr>
                <a:t>弱い</a:t>
              </a:r>
            </a:p>
          </p:txBody>
        </p:sp>
        <p:sp>
          <p:nvSpPr>
            <p:cNvPr id="35850" name="テキスト ボックス 10">
              <a:extLst>
                <a:ext uri="{FF2B5EF4-FFF2-40B4-BE49-F238E27FC236}">
                  <a16:creationId xmlns:a16="http://schemas.microsoft.com/office/drawing/2014/main" id="{EA3F1870-BF86-433F-B861-52C077001244}"/>
                </a:ext>
              </a:extLst>
            </p:cNvPr>
            <p:cNvSpPr txBox="1">
              <a:spLocks noChangeArrowheads="1"/>
            </p:cNvSpPr>
            <p:nvPr/>
          </p:nvSpPr>
          <p:spPr bwMode="auto">
            <a:xfrm>
              <a:off x="191649" y="2323282"/>
              <a:ext cx="952292" cy="13586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300" dirty="0">
                  <a:solidFill>
                    <a:srgbClr val="000000"/>
                  </a:solidFill>
                  <a:latin typeface="ＭＳ Ｐゴシック" panose="020B0600070205080204" pitchFamily="50" charset="-128"/>
                </a:rPr>
                <a:t>当該待遇の性質及び当該待遇を行う目的との関係性</a:t>
              </a:r>
            </a:p>
          </p:txBody>
        </p:sp>
        <p:sp>
          <p:nvSpPr>
            <p:cNvPr id="35851" name="テキスト ボックス 11">
              <a:extLst>
                <a:ext uri="{FF2B5EF4-FFF2-40B4-BE49-F238E27FC236}">
                  <a16:creationId xmlns:a16="http://schemas.microsoft.com/office/drawing/2014/main" id="{78857064-FAE5-4D80-BFC4-32CC0EA5D852}"/>
                </a:ext>
              </a:extLst>
            </p:cNvPr>
            <p:cNvSpPr txBox="1">
              <a:spLocks noChangeArrowheads="1"/>
            </p:cNvSpPr>
            <p:nvPr/>
          </p:nvSpPr>
          <p:spPr bwMode="auto">
            <a:xfrm>
              <a:off x="7022816" y="5078505"/>
              <a:ext cx="683120" cy="355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400">
                  <a:solidFill>
                    <a:srgbClr val="000000"/>
                  </a:solidFill>
                  <a:latin typeface="ＭＳ Ｐゴシック" panose="020B0600070205080204" pitchFamily="50" charset="-128"/>
                </a:rPr>
                <a:t>強い</a:t>
              </a:r>
            </a:p>
          </p:txBody>
        </p:sp>
        <p:sp>
          <p:nvSpPr>
            <p:cNvPr id="35852" name="テキスト ボックス 12">
              <a:extLst>
                <a:ext uri="{FF2B5EF4-FFF2-40B4-BE49-F238E27FC236}">
                  <a16:creationId xmlns:a16="http://schemas.microsoft.com/office/drawing/2014/main" id="{285FF1C1-B9C2-4D57-B576-6EA27F3FEB4B}"/>
                </a:ext>
              </a:extLst>
            </p:cNvPr>
            <p:cNvSpPr txBox="1">
              <a:spLocks noChangeArrowheads="1"/>
            </p:cNvSpPr>
            <p:nvPr/>
          </p:nvSpPr>
          <p:spPr bwMode="auto">
            <a:xfrm>
              <a:off x="1688790" y="2482406"/>
              <a:ext cx="2703190" cy="28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400" b="1">
                  <a:solidFill>
                    <a:srgbClr val="FF0000"/>
                  </a:solidFill>
                  <a:latin typeface="ＭＳ Ｐゴシック" panose="020B0600070205080204" pitchFamily="50" charset="-128"/>
                </a:rPr>
                <a:t>適法・違法ラインの位置決定要素</a:t>
              </a:r>
            </a:p>
          </p:txBody>
        </p:sp>
        <p:sp>
          <p:nvSpPr>
            <p:cNvPr id="35853" name="テキスト ボックス 13">
              <a:extLst>
                <a:ext uri="{FF2B5EF4-FFF2-40B4-BE49-F238E27FC236}">
                  <a16:creationId xmlns:a16="http://schemas.microsoft.com/office/drawing/2014/main" id="{E604C547-DA14-4916-BBB7-E205DF60A284}"/>
                </a:ext>
              </a:extLst>
            </p:cNvPr>
            <p:cNvSpPr txBox="1">
              <a:spLocks noChangeArrowheads="1"/>
            </p:cNvSpPr>
            <p:nvPr/>
          </p:nvSpPr>
          <p:spPr bwMode="auto">
            <a:xfrm>
              <a:off x="1680566" y="2824593"/>
              <a:ext cx="3734347" cy="1292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200">
                  <a:solidFill>
                    <a:srgbClr val="000000"/>
                  </a:solidFill>
                  <a:latin typeface="ＭＳ Ｐゴシック" panose="020B0600070205080204" pitchFamily="50" charset="-128"/>
                </a:rPr>
                <a:t>・定年前年収から再雇用後の年収がどの程度減少したか</a:t>
              </a:r>
              <a:endParaRPr lang="en-US" altLang="ja-JP" sz="1200">
                <a:solidFill>
                  <a:srgbClr val="000000"/>
                </a:solidFill>
                <a:latin typeface="ＭＳ Ｐゴシック" panose="020B0600070205080204" pitchFamily="50" charset="-128"/>
              </a:endParaRPr>
            </a:p>
            <a:p>
              <a:pPr algn="just">
                <a:lnSpc>
                  <a:spcPct val="125000"/>
                </a:lnSpc>
              </a:pPr>
              <a:r>
                <a:rPr lang="ja-JP" altLang="en-US" sz="1200">
                  <a:solidFill>
                    <a:srgbClr val="000000"/>
                  </a:solidFill>
                  <a:latin typeface="ＭＳ Ｐゴシック" panose="020B0600070205080204" pitchFamily="50" charset="-128"/>
                </a:rPr>
                <a:t>・年金不支給期間への配慮</a:t>
              </a:r>
              <a:endParaRPr lang="en-US" altLang="ja-JP" sz="1200">
                <a:solidFill>
                  <a:srgbClr val="000000"/>
                </a:solidFill>
                <a:latin typeface="ＭＳ Ｐゴシック" panose="020B0600070205080204" pitchFamily="50" charset="-128"/>
              </a:endParaRPr>
            </a:p>
            <a:p>
              <a:pPr algn="just">
                <a:lnSpc>
                  <a:spcPct val="125000"/>
                </a:lnSpc>
              </a:pPr>
              <a:r>
                <a:rPr lang="ja-JP" altLang="en-US" sz="1200">
                  <a:solidFill>
                    <a:srgbClr val="000000"/>
                  </a:solidFill>
                  <a:latin typeface="ＭＳ Ｐゴシック" panose="020B0600070205080204" pitchFamily="50" charset="-128"/>
                </a:rPr>
                <a:t>・労使交渉の経緯・説明内容</a:t>
              </a:r>
              <a:endParaRPr lang="en-US" altLang="ja-JP" sz="1200">
                <a:solidFill>
                  <a:srgbClr val="000000"/>
                </a:solidFill>
                <a:latin typeface="ＭＳ Ｐゴシック" panose="020B0600070205080204" pitchFamily="50" charset="-128"/>
              </a:endParaRPr>
            </a:p>
            <a:p>
              <a:pPr algn="just">
                <a:lnSpc>
                  <a:spcPct val="125000"/>
                </a:lnSpc>
              </a:pPr>
              <a:r>
                <a:rPr lang="ja-JP" altLang="en-US" sz="1200">
                  <a:solidFill>
                    <a:srgbClr val="000000"/>
                  </a:solidFill>
                  <a:latin typeface="ＭＳ Ｐゴシック" panose="020B0600070205080204" pitchFamily="50" charset="-128"/>
                </a:rPr>
                <a:t>・代替賃金の内容（単に手当を廃止しただけなのか・代替賃金を創設したか）</a:t>
              </a:r>
            </a:p>
          </p:txBody>
        </p:sp>
        <p:cxnSp>
          <p:nvCxnSpPr>
            <p:cNvPr id="15" name="直線コネクタ 14">
              <a:extLst>
                <a:ext uri="{FF2B5EF4-FFF2-40B4-BE49-F238E27FC236}">
                  <a16:creationId xmlns:a16="http://schemas.microsoft.com/office/drawing/2014/main" id="{57642E9B-DA60-42BD-85BE-0CCF4D6B2170}"/>
                </a:ext>
              </a:extLst>
            </p:cNvPr>
            <p:cNvCxnSpPr>
              <a:cxnSpLocks/>
            </p:cNvCxnSpPr>
            <p:nvPr/>
          </p:nvCxnSpPr>
          <p:spPr>
            <a:xfrm>
              <a:off x="3990964" y="1485076"/>
              <a:ext cx="3519553" cy="892118"/>
            </a:xfrm>
            <a:prstGeom prst="line">
              <a:avLst/>
            </a:prstGeom>
            <a:ln w="19050">
              <a:solidFill>
                <a:srgbClr val="0000FF"/>
              </a:solidFill>
            </a:ln>
          </p:spPr>
          <p:style>
            <a:lnRef idx="1">
              <a:schemeClr val="accent1"/>
            </a:lnRef>
            <a:fillRef idx="0">
              <a:schemeClr val="accent1"/>
            </a:fillRef>
            <a:effectRef idx="0">
              <a:schemeClr val="accent1"/>
            </a:effectRef>
            <a:fontRef idx="minor">
              <a:schemeClr val="tx1"/>
            </a:fontRef>
          </p:style>
        </p:cxnSp>
        <p:sp>
          <p:nvSpPr>
            <p:cNvPr id="16" name="楕円 15">
              <a:extLst>
                <a:ext uri="{FF2B5EF4-FFF2-40B4-BE49-F238E27FC236}">
                  <a16:creationId xmlns:a16="http://schemas.microsoft.com/office/drawing/2014/main" id="{DBD02320-82F1-4965-902A-18B939F4DE22}"/>
                </a:ext>
              </a:extLst>
            </p:cNvPr>
            <p:cNvSpPr/>
            <p:nvPr/>
          </p:nvSpPr>
          <p:spPr>
            <a:xfrm>
              <a:off x="5513405" y="1439042"/>
              <a:ext cx="1944723" cy="566701"/>
            </a:xfrm>
            <a:prstGeom prst="ellipse">
              <a:avLst/>
            </a:prstGeom>
            <a:solidFill>
              <a:srgbClr val="3399FF"/>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r>
                <a:rPr lang="ja-JP" altLang="en-US" sz="1300" dirty="0">
                  <a:solidFill>
                    <a:schemeClr val="bg1"/>
                  </a:solidFill>
                  <a:latin typeface="HGPｺﾞｼｯｸM" panose="020B0600000000000000" pitchFamily="50" charset="-128"/>
                  <a:ea typeface="HGPｺﾞｼｯｸM" panose="020B0600000000000000" pitchFamily="50" charset="-128"/>
                </a:rPr>
                <a:t>交替勤務手当・職制手当</a:t>
              </a:r>
            </a:p>
          </p:txBody>
        </p:sp>
        <p:sp>
          <p:nvSpPr>
            <p:cNvPr id="17" name="楕円 16">
              <a:extLst>
                <a:ext uri="{FF2B5EF4-FFF2-40B4-BE49-F238E27FC236}">
                  <a16:creationId xmlns:a16="http://schemas.microsoft.com/office/drawing/2014/main" id="{D1D2AB78-8A06-48B1-8F5A-CD735F7A60EF}"/>
                </a:ext>
              </a:extLst>
            </p:cNvPr>
            <p:cNvSpPr/>
            <p:nvPr/>
          </p:nvSpPr>
          <p:spPr>
            <a:xfrm>
              <a:off x="5513405" y="2435929"/>
              <a:ext cx="1944723" cy="566701"/>
            </a:xfrm>
            <a:prstGeom prst="ellipse">
              <a:avLst/>
            </a:prstGeom>
            <a:solidFill>
              <a:srgbClr val="3399FF"/>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r>
                <a:rPr lang="ja-JP" altLang="en-US" sz="1300" dirty="0">
                  <a:solidFill>
                    <a:schemeClr val="bg1"/>
                  </a:solidFill>
                  <a:latin typeface="HGPｺﾞｼｯｸM" panose="020B0600000000000000" pitchFamily="50" charset="-128"/>
                  <a:ea typeface="HGPｺﾞｼｯｸM" panose="020B0600000000000000" pitchFamily="50" charset="-128"/>
                </a:rPr>
                <a:t>基本給・</a:t>
              </a:r>
              <a:endParaRPr lang="en-US" altLang="ja-JP" sz="1300" dirty="0">
                <a:solidFill>
                  <a:schemeClr val="bg1"/>
                </a:solidFill>
                <a:latin typeface="HGPｺﾞｼｯｸM" panose="020B0600000000000000" pitchFamily="50" charset="-128"/>
                <a:ea typeface="HGPｺﾞｼｯｸM" panose="020B0600000000000000" pitchFamily="50" charset="-128"/>
              </a:endParaRPr>
            </a:p>
            <a:p>
              <a:pPr algn="ctr">
                <a:defRPr/>
              </a:pPr>
              <a:r>
                <a:rPr lang="ja-JP" altLang="en-US" sz="1300" dirty="0">
                  <a:solidFill>
                    <a:schemeClr val="bg1"/>
                  </a:solidFill>
                  <a:latin typeface="HGPｺﾞｼｯｸM" panose="020B0600000000000000" pitchFamily="50" charset="-128"/>
                  <a:ea typeface="HGPｺﾞｼｯｸM" panose="020B0600000000000000" pitchFamily="50" charset="-128"/>
                </a:rPr>
                <a:t>職能資格手当</a:t>
              </a:r>
            </a:p>
          </p:txBody>
        </p:sp>
        <p:sp>
          <p:nvSpPr>
            <p:cNvPr id="18" name="楕円 17">
              <a:extLst>
                <a:ext uri="{FF2B5EF4-FFF2-40B4-BE49-F238E27FC236}">
                  <a16:creationId xmlns:a16="http://schemas.microsoft.com/office/drawing/2014/main" id="{6042B9F9-A5A6-4FA9-9367-F4A315A67F9E}"/>
                </a:ext>
              </a:extLst>
            </p:cNvPr>
            <p:cNvSpPr/>
            <p:nvPr/>
          </p:nvSpPr>
          <p:spPr>
            <a:xfrm>
              <a:off x="5513405" y="3380431"/>
              <a:ext cx="1944723" cy="566702"/>
            </a:xfrm>
            <a:prstGeom prst="ellipse">
              <a:avLst/>
            </a:prstGeom>
            <a:solidFill>
              <a:srgbClr val="3399FF"/>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r>
                <a:rPr lang="ja-JP" altLang="en-US" sz="1400" dirty="0">
                  <a:solidFill>
                    <a:schemeClr val="bg1"/>
                  </a:solidFill>
                  <a:latin typeface="HGPｺﾞｼｯｸM" panose="020B0600000000000000" pitchFamily="50" charset="-128"/>
                  <a:ea typeface="HGPｺﾞｼｯｸM" panose="020B0600000000000000" pitchFamily="50" charset="-128"/>
                </a:rPr>
                <a:t>賞与</a:t>
              </a:r>
            </a:p>
          </p:txBody>
        </p:sp>
        <p:sp>
          <p:nvSpPr>
            <p:cNvPr id="19" name="楕円 18">
              <a:extLst>
                <a:ext uri="{FF2B5EF4-FFF2-40B4-BE49-F238E27FC236}">
                  <a16:creationId xmlns:a16="http://schemas.microsoft.com/office/drawing/2014/main" id="{6BCE6312-88CF-4EC2-AA96-D0CBA98F59F3}"/>
                </a:ext>
              </a:extLst>
            </p:cNvPr>
            <p:cNvSpPr/>
            <p:nvPr/>
          </p:nvSpPr>
          <p:spPr>
            <a:xfrm>
              <a:off x="5513405" y="4326520"/>
              <a:ext cx="1944723" cy="565114"/>
            </a:xfrm>
            <a:prstGeom prst="ellipse">
              <a:avLst/>
            </a:prstGeom>
            <a:solidFill>
              <a:srgbClr val="3399FF"/>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144000" tIns="0" rIns="144000" bIns="25200" anchor="ctr"/>
            <a:lstStyle/>
            <a:p>
              <a:pPr algn="ctr">
                <a:defRPr/>
              </a:pPr>
              <a:r>
                <a:rPr lang="ja-JP" altLang="en-US" sz="1300" dirty="0">
                  <a:solidFill>
                    <a:schemeClr val="bg1"/>
                  </a:solidFill>
                  <a:latin typeface="HGPｺﾞｼｯｸM" panose="020B0600000000000000" pitchFamily="50" charset="-128"/>
                  <a:ea typeface="HGPｺﾞｼｯｸM" panose="020B0600000000000000" pitchFamily="50" charset="-128"/>
                </a:rPr>
                <a:t>住宅手当</a:t>
              </a:r>
            </a:p>
          </p:txBody>
        </p:sp>
        <p:cxnSp>
          <p:nvCxnSpPr>
            <p:cNvPr id="20" name="直線矢印コネクタ 19">
              <a:extLst>
                <a:ext uri="{FF2B5EF4-FFF2-40B4-BE49-F238E27FC236}">
                  <a16:creationId xmlns:a16="http://schemas.microsoft.com/office/drawing/2014/main" id="{91D840E6-CEB3-40AC-8FA5-5591D9CBD68C}"/>
                </a:ext>
              </a:extLst>
            </p:cNvPr>
            <p:cNvCxnSpPr>
              <a:cxnSpLocks/>
            </p:cNvCxnSpPr>
            <p:nvPr/>
          </p:nvCxnSpPr>
          <p:spPr>
            <a:xfrm flipH="1">
              <a:off x="7266037" y="2037491"/>
              <a:ext cx="690575"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a:extLst>
                <a:ext uri="{FF2B5EF4-FFF2-40B4-BE49-F238E27FC236}">
                  <a16:creationId xmlns:a16="http://schemas.microsoft.com/office/drawing/2014/main" id="{91ACF644-6C6C-498C-BCCF-F88CBB5476AE}"/>
                </a:ext>
              </a:extLst>
            </p:cNvPr>
            <p:cNvCxnSpPr>
              <a:cxnSpLocks/>
            </p:cNvCxnSpPr>
            <p:nvPr/>
          </p:nvCxnSpPr>
          <p:spPr>
            <a:xfrm flipH="1">
              <a:off x="7266037" y="3285187"/>
              <a:ext cx="690575"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5861" name="テキスト ボックス 21">
              <a:extLst>
                <a:ext uri="{FF2B5EF4-FFF2-40B4-BE49-F238E27FC236}">
                  <a16:creationId xmlns:a16="http://schemas.microsoft.com/office/drawing/2014/main" id="{679A7FE8-13AA-441F-9C64-B7506AAA11C4}"/>
                </a:ext>
              </a:extLst>
            </p:cNvPr>
            <p:cNvSpPr txBox="1">
              <a:spLocks noChangeArrowheads="1"/>
            </p:cNvSpPr>
            <p:nvPr/>
          </p:nvSpPr>
          <p:spPr bwMode="auto">
            <a:xfrm>
              <a:off x="8064497" y="1931348"/>
              <a:ext cx="792088" cy="300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200">
                  <a:solidFill>
                    <a:srgbClr val="000000"/>
                  </a:solidFill>
                  <a:latin typeface="ＭＳ Ｐゴシック" panose="020B0600070205080204" pitchFamily="50" charset="-128"/>
                </a:rPr>
                <a:t>違法エリア</a:t>
              </a:r>
            </a:p>
          </p:txBody>
        </p:sp>
        <p:sp>
          <p:nvSpPr>
            <p:cNvPr id="35862" name="テキスト ボックス 22">
              <a:extLst>
                <a:ext uri="{FF2B5EF4-FFF2-40B4-BE49-F238E27FC236}">
                  <a16:creationId xmlns:a16="http://schemas.microsoft.com/office/drawing/2014/main" id="{1157170B-E059-4A19-BC14-6FC1EB396A08}"/>
                </a:ext>
              </a:extLst>
            </p:cNvPr>
            <p:cNvSpPr txBox="1">
              <a:spLocks noChangeArrowheads="1"/>
            </p:cNvSpPr>
            <p:nvPr/>
          </p:nvSpPr>
          <p:spPr bwMode="auto">
            <a:xfrm>
              <a:off x="8102754" y="3190626"/>
              <a:ext cx="792088" cy="300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200">
                  <a:solidFill>
                    <a:srgbClr val="000000"/>
                  </a:solidFill>
                  <a:latin typeface="ＭＳ Ｐゴシック" panose="020B0600070205080204" pitchFamily="50" charset="-128"/>
                </a:rPr>
                <a:t>適法エリア</a:t>
              </a:r>
            </a:p>
          </p:txBody>
        </p:sp>
      </p:grpSp>
      <p:sp>
        <p:nvSpPr>
          <p:cNvPr id="35845" name="テキスト ボックス 24">
            <a:extLst>
              <a:ext uri="{FF2B5EF4-FFF2-40B4-BE49-F238E27FC236}">
                <a16:creationId xmlns:a16="http://schemas.microsoft.com/office/drawing/2014/main" id="{5D3803A8-DF75-4944-9139-CF4695CCC22E}"/>
              </a:ext>
            </a:extLst>
          </p:cNvPr>
          <p:cNvSpPr txBox="1">
            <a:spLocks noChangeArrowheads="1"/>
          </p:cNvSpPr>
          <p:nvPr/>
        </p:nvSpPr>
        <p:spPr bwMode="auto">
          <a:xfrm>
            <a:off x="2109788" y="5578475"/>
            <a:ext cx="5400675"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just">
              <a:lnSpc>
                <a:spcPct val="125000"/>
              </a:lnSpc>
            </a:pPr>
            <a:r>
              <a:rPr lang="ja-JP" altLang="en-US" sz="1200">
                <a:solidFill>
                  <a:srgbClr val="000000"/>
                </a:solidFill>
                <a:latin typeface="ＭＳ Ｐゴシック" panose="020B0600070205080204" pitchFamily="50" charset="-128"/>
              </a:rPr>
              <a:t>（定年前の）職務の内容・職務の内容及び配置の変更の範囲の同一性</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タイトル 1">
            <a:extLst>
              <a:ext uri="{FF2B5EF4-FFF2-40B4-BE49-F238E27FC236}">
                <a16:creationId xmlns:a16="http://schemas.microsoft.com/office/drawing/2014/main" id="{6DED74BA-978C-4625-BCBD-8105F040EC7B}"/>
              </a:ext>
            </a:extLst>
          </p:cNvPr>
          <p:cNvSpPr>
            <a:spLocks noGrp="1"/>
          </p:cNvSpPr>
          <p:nvPr>
            <p:ph type="title"/>
          </p:nvPr>
        </p:nvSpPr>
        <p:spPr/>
        <p:txBody>
          <a:bodyPr/>
          <a:lstStyle/>
          <a:p>
            <a:r>
              <a:rPr lang="ja-JP" altLang="en-US"/>
              <a:t>適法にするためには何をすればよいか（１）</a:t>
            </a:r>
          </a:p>
        </p:txBody>
      </p:sp>
      <p:sp>
        <p:nvSpPr>
          <p:cNvPr id="36867" name="コンテンツ プレースホルダー 2">
            <a:extLst>
              <a:ext uri="{FF2B5EF4-FFF2-40B4-BE49-F238E27FC236}">
                <a16:creationId xmlns:a16="http://schemas.microsoft.com/office/drawing/2014/main" id="{BE3CA05D-7B56-43F7-BC83-C481197C9660}"/>
              </a:ext>
            </a:extLst>
          </p:cNvPr>
          <p:cNvSpPr>
            <a:spLocks noGrp="1"/>
          </p:cNvSpPr>
          <p:nvPr>
            <p:ph idx="1"/>
          </p:nvPr>
        </p:nvSpPr>
        <p:spPr/>
        <p:txBody>
          <a:bodyPr/>
          <a:lstStyle/>
          <a:p>
            <a:pPr algn="just" eaLnBrk="1" hangingPunct="1"/>
            <a:r>
              <a:rPr b="1"/>
              <a:t>・仕事及び範囲を変える</a:t>
            </a:r>
          </a:p>
          <a:p>
            <a:pPr algn="just" eaLnBrk="1" hangingPunct="1"/>
            <a:r>
              <a:t>仮に設例の事案で、定年前と異なり、交替制勤務を行わない・職制から外れて管理業務がなくなる・転勤の可能性は全くなくなるように地域限定契約を行った場合は各種手当の位置はマトリクス図では左側に寄るようになります。左側に寄れば、より適法ゾーンに入りやすくなります。</a:t>
            </a:r>
          </a:p>
          <a:p>
            <a:pPr algn="just" eaLnBrk="1" hangingPunct="1"/>
            <a:r>
              <a:rPr b="1"/>
              <a:t>・減額の理由の説明を行う</a:t>
            </a:r>
          </a:p>
          <a:p>
            <a:pPr algn="just" eaLnBrk="1" hangingPunct="1"/>
            <a:r>
              <a:t>仮に設例の事例で経営が苦しく余剰人員が出ている場合であれば定年後再雇用後の賃金を下げる理由となり得ます。長澤運輸事件においても、運送事業自体は赤字であったとのことで、人件費を下げる必要性があり、その点を労働組合に説明をしていました。</a:t>
            </a:r>
          </a:p>
          <a:p>
            <a:pPr algn="just" eaLnBrk="1" hangingPunct="1"/>
            <a:r>
              <a:rPr b="1"/>
              <a:t>・所定労働日を減らす</a:t>
            </a:r>
          </a:p>
          <a:p>
            <a:pPr algn="just" eaLnBrk="1" hangingPunct="1"/>
            <a:r>
              <a:t>業務量が少なく余剰人員を抱えている、管理職としての仕事がさほどない等の事情がある場合は所定労働日を減らして、時給単価は定年前からあまり下げず、減らした所定労働日分に応じて賃金を下げることも考えられます。その代り副業を認める等して生活に影響が出ないようにすることも可能です。もっとも、現在は人手不足が慢性化しており、以前のように定年後再雇用で所定労働日を減らす事例は急激に減ってきております。</a:t>
            </a:r>
          </a:p>
          <a:p>
            <a:pPr algn="just" eaLnBrk="1" hangingPunct="1"/>
            <a:endParaRPr/>
          </a:p>
        </p:txBody>
      </p:sp>
      <p:sp>
        <p:nvSpPr>
          <p:cNvPr id="4" name="スライド番号プレースホルダー 3">
            <a:extLst>
              <a:ext uri="{FF2B5EF4-FFF2-40B4-BE49-F238E27FC236}">
                <a16:creationId xmlns:a16="http://schemas.microsoft.com/office/drawing/2014/main" id="{E68DED9A-1892-407B-9F18-C7C07FF2017C}"/>
              </a:ext>
            </a:extLst>
          </p:cNvPr>
          <p:cNvSpPr>
            <a:spLocks noGrp="1"/>
          </p:cNvSpPr>
          <p:nvPr>
            <p:ph type="sldNum" sz="quarter" idx="12"/>
          </p:nvPr>
        </p:nvSpPr>
        <p:spPr/>
        <p:txBody>
          <a:bodyPr/>
          <a:lstStyle>
            <a:lvl1pPr defTabSz="890588">
              <a:defRPr kumimoji="1" sz="2000">
                <a:solidFill>
                  <a:schemeClr val="tx1"/>
                </a:solidFill>
                <a:latin typeface="Calibri" panose="020F0502020204030204" pitchFamily="34" charset="0"/>
                <a:ea typeface="ＭＳ Ｐゴシック" panose="020B0600070205080204" pitchFamily="50" charset="-128"/>
              </a:defRPr>
            </a:lvl1pPr>
            <a:lvl2pPr defTabSz="890588">
              <a:defRPr kumimoji="1" sz="2000">
                <a:solidFill>
                  <a:schemeClr val="tx1"/>
                </a:solidFill>
                <a:latin typeface="Calibri" panose="020F0502020204030204" pitchFamily="34" charset="0"/>
                <a:ea typeface="ＭＳ Ｐゴシック" panose="020B0600070205080204" pitchFamily="50" charset="-128"/>
              </a:defRPr>
            </a:lvl2pPr>
            <a:lvl3pPr defTabSz="890588">
              <a:defRPr kumimoji="1" sz="2000">
                <a:solidFill>
                  <a:schemeClr val="tx1"/>
                </a:solidFill>
                <a:latin typeface="Calibri" panose="020F0502020204030204" pitchFamily="34" charset="0"/>
                <a:ea typeface="ＭＳ Ｐゴシック" panose="020B0600070205080204" pitchFamily="50" charset="-128"/>
              </a:defRPr>
            </a:lvl3pPr>
            <a:lvl4pPr defTabSz="890588">
              <a:defRPr kumimoji="1" sz="2000">
                <a:solidFill>
                  <a:schemeClr val="tx1"/>
                </a:solidFill>
                <a:latin typeface="Calibri" panose="020F0502020204030204" pitchFamily="34" charset="0"/>
                <a:ea typeface="ＭＳ Ｐゴシック" panose="020B0600070205080204" pitchFamily="50" charset="-128"/>
              </a:defRPr>
            </a:lvl4pPr>
            <a:lvl5pPr defTabSz="890588">
              <a:defRPr kumimoji="1" sz="2000">
                <a:solidFill>
                  <a:schemeClr val="tx1"/>
                </a:solidFill>
                <a:latin typeface="Calibri" panose="020F0502020204030204" pitchFamily="34" charset="0"/>
                <a:ea typeface="ＭＳ Ｐゴシック" panose="020B0600070205080204" pitchFamily="50" charset="-128"/>
              </a:defRPr>
            </a:lvl5pPr>
            <a:lvl6pPr marL="25431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6pPr>
            <a:lvl7pPr marL="30003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7pPr>
            <a:lvl8pPr marL="34575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8pPr>
            <a:lvl9pPr marL="39147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9pPr>
          </a:lstStyle>
          <a:p>
            <a:fld id="{462BDB56-F762-4206-956D-4193D73B2AD5}" type="slidenum">
              <a:rPr lang="ja-JP" altLang="en-US" sz="800">
                <a:solidFill>
                  <a:srgbClr val="000000"/>
                </a:solidFill>
                <a:latin typeface="Arial" panose="020B0604020202020204" pitchFamily="34" charset="0"/>
              </a:rPr>
              <a:pPr/>
              <a:t>7</a:t>
            </a:fld>
            <a:endParaRPr lang="ja-JP" altLang="en-US" sz="800">
              <a:solidFill>
                <a:srgbClr val="000000"/>
              </a:solidFill>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タイトル 1">
            <a:extLst>
              <a:ext uri="{FF2B5EF4-FFF2-40B4-BE49-F238E27FC236}">
                <a16:creationId xmlns:a16="http://schemas.microsoft.com/office/drawing/2014/main" id="{5B8F47A7-5F81-46E2-8496-B0E3BD962B98}"/>
              </a:ext>
            </a:extLst>
          </p:cNvPr>
          <p:cNvSpPr>
            <a:spLocks noGrp="1"/>
          </p:cNvSpPr>
          <p:nvPr>
            <p:ph type="title"/>
          </p:nvPr>
        </p:nvSpPr>
        <p:spPr/>
        <p:txBody>
          <a:bodyPr/>
          <a:lstStyle/>
          <a:p>
            <a:r>
              <a:rPr lang="ja-JP" altLang="en-US"/>
              <a:t>適法にするためには何をすればよいか（２）</a:t>
            </a:r>
          </a:p>
        </p:txBody>
      </p:sp>
      <p:sp>
        <p:nvSpPr>
          <p:cNvPr id="37891" name="コンテンツ プレースホルダー 2">
            <a:extLst>
              <a:ext uri="{FF2B5EF4-FFF2-40B4-BE49-F238E27FC236}">
                <a16:creationId xmlns:a16="http://schemas.microsoft.com/office/drawing/2014/main" id="{5D0C4486-3A3A-42AD-A729-B428CAC516F4}"/>
              </a:ext>
            </a:extLst>
          </p:cNvPr>
          <p:cNvSpPr>
            <a:spLocks noGrp="1"/>
          </p:cNvSpPr>
          <p:nvPr>
            <p:ph idx="1"/>
          </p:nvPr>
        </p:nvSpPr>
        <p:spPr/>
        <p:txBody>
          <a:bodyPr/>
          <a:lstStyle/>
          <a:p>
            <a:r>
              <a:rPr b="1"/>
              <a:t>・職務関連性が高い手当は支払いつつ基本給を減額する</a:t>
            </a:r>
          </a:p>
          <a:p>
            <a:pPr algn="just" eaLnBrk="1" hangingPunct="1"/>
            <a:r>
              <a:t>定年後再雇用において、基本給を減額することは事案によっては可能です。基本給については正社員の年功給としての要素があり、定年後再雇用において年功的な要素を排除することも可能です。もっとも、基本給のどこまでが年功的かは判断が難しいところですので、減額幅も限られますが、同じ業務を定年後も担当したとしても基本給を減額することは事案によっては可能です。一方、職務関連性が高い手当は、定年後も同じ業務を担当している場合は不支給は違法となりやすいので支払う必要があります。</a:t>
            </a:r>
          </a:p>
          <a:p>
            <a:pPr algn="just" eaLnBrk="1" hangingPunct="1"/>
            <a:endParaRPr lang="en-US" altLang="ja-JP"/>
          </a:p>
          <a:p>
            <a:pPr algn="just" eaLnBrk="1" hangingPunct="1"/>
            <a:r>
              <a:rPr b="1"/>
              <a:t>・代替賃金を設ける</a:t>
            </a:r>
          </a:p>
          <a:p>
            <a:pPr algn="just" eaLnBrk="1" hangingPunct="1"/>
            <a:r>
              <a:t>長澤運輸事件のように単に定年後の手当を削減するのではなく、代替賃金を設けることも一つの方法です。歩合給や成果給の比率を高くすることも可能です。</a:t>
            </a:r>
          </a:p>
          <a:p>
            <a:endParaRPr/>
          </a:p>
        </p:txBody>
      </p:sp>
      <p:sp>
        <p:nvSpPr>
          <p:cNvPr id="4" name="スライド番号プレースホルダー 3">
            <a:extLst>
              <a:ext uri="{FF2B5EF4-FFF2-40B4-BE49-F238E27FC236}">
                <a16:creationId xmlns:a16="http://schemas.microsoft.com/office/drawing/2014/main" id="{2BD0EC93-9C13-4E95-9189-FF3AFB6A9BEE}"/>
              </a:ext>
            </a:extLst>
          </p:cNvPr>
          <p:cNvSpPr>
            <a:spLocks noGrp="1"/>
          </p:cNvSpPr>
          <p:nvPr>
            <p:ph type="sldNum" sz="quarter" idx="12"/>
          </p:nvPr>
        </p:nvSpPr>
        <p:spPr/>
        <p:txBody>
          <a:bodyPr/>
          <a:lstStyle>
            <a:lvl1pPr defTabSz="890588">
              <a:defRPr kumimoji="1" sz="2000">
                <a:solidFill>
                  <a:schemeClr val="tx1"/>
                </a:solidFill>
                <a:latin typeface="Calibri" panose="020F0502020204030204" pitchFamily="34" charset="0"/>
                <a:ea typeface="ＭＳ Ｐゴシック" panose="020B0600070205080204" pitchFamily="50" charset="-128"/>
              </a:defRPr>
            </a:lvl1pPr>
            <a:lvl2pPr defTabSz="890588">
              <a:defRPr kumimoji="1" sz="2000">
                <a:solidFill>
                  <a:schemeClr val="tx1"/>
                </a:solidFill>
                <a:latin typeface="Calibri" panose="020F0502020204030204" pitchFamily="34" charset="0"/>
                <a:ea typeface="ＭＳ Ｐゴシック" panose="020B0600070205080204" pitchFamily="50" charset="-128"/>
              </a:defRPr>
            </a:lvl2pPr>
            <a:lvl3pPr defTabSz="890588">
              <a:defRPr kumimoji="1" sz="2000">
                <a:solidFill>
                  <a:schemeClr val="tx1"/>
                </a:solidFill>
                <a:latin typeface="Calibri" panose="020F0502020204030204" pitchFamily="34" charset="0"/>
                <a:ea typeface="ＭＳ Ｐゴシック" panose="020B0600070205080204" pitchFamily="50" charset="-128"/>
              </a:defRPr>
            </a:lvl3pPr>
            <a:lvl4pPr defTabSz="890588">
              <a:defRPr kumimoji="1" sz="2000">
                <a:solidFill>
                  <a:schemeClr val="tx1"/>
                </a:solidFill>
                <a:latin typeface="Calibri" panose="020F0502020204030204" pitchFamily="34" charset="0"/>
                <a:ea typeface="ＭＳ Ｐゴシック" panose="020B0600070205080204" pitchFamily="50" charset="-128"/>
              </a:defRPr>
            </a:lvl4pPr>
            <a:lvl5pPr defTabSz="890588">
              <a:defRPr kumimoji="1" sz="2000">
                <a:solidFill>
                  <a:schemeClr val="tx1"/>
                </a:solidFill>
                <a:latin typeface="Calibri" panose="020F0502020204030204" pitchFamily="34" charset="0"/>
                <a:ea typeface="ＭＳ Ｐゴシック" panose="020B0600070205080204" pitchFamily="50" charset="-128"/>
              </a:defRPr>
            </a:lvl5pPr>
            <a:lvl6pPr marL="25431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6pPr>
            <a:lvl7pPr marL="30003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7pPr>
            <a:lvl8pPr marL="34575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8pPr>
            <a:lvl9pPr marL="3914775" indent="-257175" defTabSz="890588" eaLnBrk="0" fontAlgn="base" hangingPunct="0">
              <a:spcBef>
                <a:spcPct val="0"/>
              </a:spcBef>
              <a:spcAft>
                <a:spcPct val="0"/>
              </a:spcAft>
              <a:defRPr kumimoji="1" sz="2000">
                <a:solidFill>
                  <a:schemeClr val="tx1"/>
                </a:solidFill>
                <a:latin typeface="Calibri" panose="020F0502020204030204" pitchFamily="34" charset="0"/>
                <a:ea typeface="ＭＳ Ｐゴシック" panose="020B0600070205080204" pitchFamily="50" charset="-128"/>
              </a:defRPr>
            </a:lvl9pPr>
          </a:lstStyle>
          <a:p>
            <a:fld id="{86880EE8-AE9F-458E-AA53-2EE8F4584FC6}" type="slidenum">
              <a:rPr lang="ja-JP" altLang="en-US" sz="800">
                <a:solidFill>
                  <a:srgbClr val="000000"/>
                </a:solidFill>
                <a:latin typeface="Arial" panose="020B0604020202020204" pitchFamily="34" charset="0"/>
              </a:rPr>
              <a:pPr/>
              <a:t>8</a:t>
            </a:fld>
            <a:endParaRPr lang="ja-JP" altLang="en-US" sz="800">
              <a:solidFill>
                <a:srgbClr val="000000"/>
              </a:solidFill>
              <a:latin typeface="Arial" panose="020B0604020202020204" pitchFamily="34" charset="0"/>
            </a:endParaRPr>
          </a:p>
        </p:txBody>
      </p:sp>
    </p:spTree>
  </p:cSld>
  <p:clrMapOvr>
    <a:masterClrMapping/>
  </p:clrMapOvr>
</p:sld>
</file>

<file path=ppt/theme/theme1.xml><?xml version="1.0" encoding="utf-8"?>
<a:theme xmlns:a="http://schemas.openxmlformats.org/drawingml/2006/main" name="1_オリジナル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8E8E8"/>
        </a:solidFill>
        <a:ln w="9525">
          <a:noFill/>
        </a:ln>
        <a:effectLst/>
      </a:spPr>
      <a:bodyPr rot="0" spcFirstLastPara="0" vertOverflow="overflow" horzOverflow="overflow" vert="horz" wrap="square" lIns="144000" tIns="0" rIns="144000" bIns="25200" numCol="1" spcCol="0" rtlCol="0" fromWordArt="0" anchor="ctr" anchorCtr="0" forceAA="0" compatLnSpc="1">
        <a:prstTxWarp prst="textNoShape">
          <a:avLst/>
        </a:prstTxWarp>
        <a:noAutofit/>
      </a:bodyPr>
      <a:lstStyle>
        <a:defPPr algn="ctr">
          <a:defRPr kumimoji="1" sz="1400" dirty="0" smtClean="0">
            <a:solidFill>
              <a:schemeClr val="tx1"/>
            </a:solidFill>
            <a:latin typeface="HGPｺﾞｼｯｸM" panose="020B0600000000000000" pitchFamily="50" charset="-128"/>
            <a:ea typeface="HGPｺﾞｼｯｸM" panose="020B0600000000000000"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chor="t">
        <a:noAutofit/>
      </a:bodyPr>
      <a:lstStyle>
        <a:defPPr algn="just" rtl="0" fontAlgn="base">
          <a:lnSpc>
            <a:spcPct val="125000"/>
          </a:lnSpc>
          <a:spcBef>
            <a:spcPct val="0"/>
          </a:spcBef>
          <a:spcAft>
            <a:spcPct val="0"/>
          </a:spcAft>
          <a:defRPr kumimoji="1" sz="1400" kern="1200" smtClean="0">
            <a:solidFill>
              <a:srgbClr val="000000"/>
            </a:solidFill>
            <a:latin typeface="ＭＳ Ｐゴシック" panose="020B0600070205080204" pitchFamily="50" charset="-128"/>
            <a:ea typeface="ＭＳ Ｐゴシック" panose="020B0600070205080204"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ベンチャーサポートセミナー（11月5日用）岸田（確定版）</Template>
  <TotalTime>26958</TotalTime>
  <Words>3056</Words>
  <Application>Microsoft Office PowerPoint</Application>
  <PresentationFormat>画面に合わせる (4:3)</PresentationFormat>
  <Paragraphs>265</Paragraphs>
  <Slides>22</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22</vt:i4>
      </vt:variant>
    </vt:vector>
  </HeadingPairs>
  <TitlesOfParts>
    <vt:vector size="31" baseType="lpstr">
      <vt:lpstr>HGPｺﾞｼｯｸM</vt:lpstr>
      <vt:lpstr>inherit</vt:lpstr>
      <vt:lpstr>Meiryo UI</vt:lpstr>
      <vt:lpstr>ＭＳ Ｐゴシック</vt:lpstr>
      <vt:lpstr>メイリオ</vt:lpstr>
      <vt:lpstr>Arial</vt:lpstr>
      <vt:lpstr>Calibri</vt:lpstr>
      <vt:lpstr>Wingdings</vt:lpstr>
      <vt:lpstr>1_オリジナルテンプレート</vt:lpstr>
      <vt:lpstr>裁判所は定年後再雇用については現状維持派？～定年後再雇用と日本版同一労働同一賃金に関する最近の裁判例について～</vt:lpstr>
      <vt:lpstr>パート有期法8条（均衡待遇）</vt:lpstr>
      <vt:lpstr>長澤運輸事件 </vt:lpstr>
      <vt:lpstr>長澤運輸マトリクス（１）</vt:lpstr>
      <vt:lpstr>長澤運輸マトリクス（２）</vt:lpstr>
      <vt:lpstr>仮定事例（最高裁判決に照らして違法か？合法か？）</vt:lpstr>
      <vt:lpstr>仮定事例（最高裁判決に照らして違法か？合法か？）</vt:lpstr>
      <vt:lpstr>適法にするためには何をすればよいか（１）</vt:lpstr>
      <vt:lpstr>適法にするためには何をすればよいか（２）</vt:lpstr>
      <vt:lpstr>適法にするためには何をすればよいか（３）</vt:lpstr>
      <vt:lpstr>パート有期法9条（均等待遇）</vt:lpstr>
      <vt:lpstr>定年後再雇用にパート有期法9条は適用されるか？</vt:lpstr>
      <vt:lpstr>ではパート有期法9条の要件を満たせば全く同じ賃金を支払わないといけないのか？</vt:lpstr>
      <vt:lpstr>最近の定年後再雇用と労働契約法20条に関する裁判例</vt:lpstr>
      <vt:lpstr>定年後再雇用に関する裁判例 </vt:lpstr>
      <vt:lpstr>定年後再雇用に関する裁判例 </vt:lpstr>
      <vt:lpstr>定年後再雇用に関する裁判例 </vt:lpstr>
      <vt:lpstr>定年後再雇用に関する裁判例  </vt:lpstr>
      <vt:lpstr>定年後再雇用に関する裁判例  </vt:lpstr>
      <vt:lpstr>定年後再雇用に関する裁判例 </vt:lpstr>
      <vt:lpstr>各種裁判例から見た重要視される要素 </vt:lpstr>
      <vt:lpstr>会社が留意するべき点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フォーラムレジュメ</dc:title>
  <dc:creator>hirano</dc:creator>
  <cp:lastModifiedBy>mukai ran</cp:lastModifiedBy>
  <cp:revision>1530</cp:revision>
  <cp:lastPrinted>2020-10-26T02:00:52Z</cp:lastPrinted>
  <dcterms:created xsi:type="dcterms:W3CDTF">2013-02-03T07:57:26Z</dcterms:created>
  <dcterms:modified xsi:type="dcterms:W3CDTF">2022-01-31T06:13:01Z</dcterms:modified>
</cp:coreProperties>
</file>